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30"/>
  </p:notesMasterIdLst>
  <p:sldIdLst>
    <p:sldId id="256" r:id="rId2"/>
    <p:sldId id="257" r:id="rId3"/>
    <p:sldId id="260" r:id="rId4"/>
    <p:sldId id="259" r:id="rId5"/>
    <p:sldId id="274" r:id="rId6"/>
    <p:sldId id="275" r:id="rId7"/>
    <p:sldId id="276" r:id="rId8"/>
    <p:sldId id="277" r:id="rId9"/>
    <p:sldId id="261" r:id="rId10"/>
    <p:sldId id="278" r:id="rId11"/>
    <p:sldId id="279" r:id="rId12"/>
    <p:sldId id="258" r:id="rId13"/>
    <p:sldId id="281" r:id="rId14"/>
    <p:sldId id="282" r:id="rId15"/>
    <p:sldId id="283" r:id="rId16"/>
    <p:sldId id="264" r:id="rId17"/>
    <p:sldId id="265" r:id="rId18"/>
    <p:sldId id="266" r:id="rId19"/>
    <p:sldId id="267" r:id="rId20"/>
    <p:sldId id="268" r:id="rId21"/>
    <p:sldId id="269" r:id="rId22"/>
    <p:sldId id="270" r:id="rId23"/>
    <p:sldId id="271" r:id="rId24"/>
    <p:sldId id="272" r:id="rId25"/>
    <p:sldId id="262" r:id="rId26"/>
    <p:sldId id="263" r:id="rId27"/>
    <p:sldId id="273" r:id="rId28"/>
    <p:sldId id="280"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43"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6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dirty="0"/>
          </a:p>
        </p:txBody>
      </p:sp>
      <p:sp>
        <p:nvSpPr>
          <p:cNvPr id="466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6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6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dirty="0"/>
          </a:p>
        </p:txBody>
      </p:sp>
      <p:sp>
        <p:nvSpPr>
          <p:cNvPr id="466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E21ECD5-68B2-4BF4-A0A2-A159C0E0FE40}" type="slidenum">
              <a:rPr lang="en-US"/>
              <a:pPr>
                <a:defRPr/>
              </a:pPr>
              <a:t>‹#›</a:t>
            </a:fld>
            <a:endParaRPr lang="en-US" dirty="0"/>
          </a:p>
        </p:txBody>
      </p:sp>
    </p:spTree>
    <p:extLst>
      <p:ext uri="{BB962C8B-B14F-4D97-AF65-F5344CB8AC3E}">
        <p14:creationId xmlns:p14="http://schemas.microsoft.com/office/powerpoint/2010/main" val="2812971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B0DB0DD-582C-407E-8944-19D07BBAE82F}" type="slidenum">
              <a:rPr lang="en-US"/>
              <a:pPr/>
              <a:t>1</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2620815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030013E-97D9-4241-9206-C20F8E8EE7DE}" type="slidenum">
              <a:rPr lang="en-US"/>
              <a:pPr/>
              <a:t>10</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105979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797CC35-5DFD-46DF-B14F-D4328424A87D}" type="slidenum">
              <a:rPr lang="en-US"/>
              <a:pPr/>
              <a:t>11</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1056035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EB446A9-DCCA-43E2-A06E-DCBBDB6FC12D}" type="slidenum">
              <a:rPr lang="en-US"/>
              <a:pPr/>
              <a:t>12</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203363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7987BCE-A5A7-4482-9E72-2B4E6B2F62CF}" type="slidenum">
              <a:rPr lang="en-US"/>
              <a:pPr/>
              <a:t>16</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102783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5AE328A-710C-42FA-B8B0-FE764F659750}" type="slidenum">
              <a:rPr lang="en-US"/>
              <a:pPr/>
              <a:t>17</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90781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53AE19A-61EA-4198-9DAE-BE43298E6FD6}" type="slidenum">
              <a:rPr lang="en-US"/>
              <a:pPr/>
              <a:t>18</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1564151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67CFAE9-07BB-4905-9D29-DB8DDEDBE8BD}" type="slidenum">
              <a:rPr lang="en-US"/>
              <a:pPr/>
              <a:t>19</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955426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B476601-E965-451F-A8A1-9BDBBAB0ACDE}" type="slidenum">
              <a:rPr lang="en-US"/>
              <a:pPr/>
              <a:t>20</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771016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4A30775-2273-45E1-AA91-D4E3F1952045}" type="slidenum">
              <a:rPr lang="en-US"/>
              <a:pPr/>
              <a:t>21</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16280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FECEB84-1E0E-43FB-87A3-3383691A9343}" type="slidenum">
              <a:rPr lang="en-US"/>
              <a:pPr/>
              <a:t>22</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00844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A4B1B2B-5370-4D5D-A850-F53A44726607}" type="slidenum">
              <a:rPr lang="en-US"/>
              <a:pPr/>
              <a:t>2</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663790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CFB0AE1-7258-4895-9BA5-55522DBBD008}" type="slidenum">
              <a:rPr lang="en-US"/>
              <a:pPr/>
              <a:t>23</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1801806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4A05EF7-CC6E-459B-97CE-E57004014D2A}" type="slidenum">
              <a:rPr lang="en-US"/>
              <a:pPr/>
              <a:t>24</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783714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5EB6B02-F617-4369-964D-489292A8145A}" type="slidenum">
              <a:rPr lang="en-US"/>
              <a:pPr/>
              <a:t>25</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2893568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E18D0DD-56BE-4FA5-9703-DDF9D11C4C7E}" type="slidenum">
              <a:rPr lang="en-US"/>
              <a:pPr/>
              <a:t>26</a:t>
            </a:fld>
            <a:endParaRPr 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2579778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72F1415-6626-4AD6-B71D-2A15413B7DA1}" type="slidenum">
              <a:rPr lang="en-US"/>
              <a:pPr/>
              <a:t>27</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2419049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189BD37-960E-46EE-9570-884855281973}" type="slidenum">
              <a:rPr lang="en-US"/>
              <a:pPr/>
              <a:t>28</a:t>
            </a:fld>
            <a:endParaRPr lang="en-US" dirty="0"/>
          </a:p>
        </p:txBody>
      </p:sp>
      <p:sp>
        <p:nvSpPr>
          <p:cNvPr id="54275" name="Rectangle 2"/>
          <p:cNvSpPr>
            <a:spLocks noGrp="1" noRot="1" noChangeAspect="1" noChangeArrowheads="1" noTextEdit="1"/>
          </p:cNvSpPr>
          <p:nvPr>
            <p:ph type="sldImg"/>
          </p:nvPr>
        </p:nvSpPr>
        <p:spPr>
          <a:xfrm>
            <a:off x="1144588" y="685800"/>
            <a:ext cx="4572000" cy="3429000"/>
          </a:xfrm>
          <a:ln/>
        </p:spPr>
      </p:sp>
      <p:sp>
        <p:nvSpPr>
          <p:cNvPr id="54276" name="Rectangle 3"/>
          <p:cNvSpPr>
            <a:spLocks noGrp="1" noChangeArrowheads="1"/>
          </p:cNvSpPr>
          <p:nvPr>
            <p:ph type="body" idx="1"/>
          </p:nvPr>
        </p:nvSpPr>
        <p:spPr>
          <a:xfrm>
            <a:off x="914400" y="4343400"/>
            <a:ext cx="5029200" cy="4114800"/>
          </a:xfrm>
          <a:noFill/>
          <a:ln/>
        </p:spPr>
        <p:txBody>
          <a:bodyPr/>
          <a:lstStyle/>
          <a:p>
            <a:pPr eaLnBrk="1" hangingPunct="1"/>
            <a:endParaRPr lang="en-GB" dirty="0" smtClean="0"/>
          </a:p>
        </p:txBody>
      </p:sp>
    </p:spTree>
    <p:extLst>
      <p:ext uri="{BB962C8B-B14F-4D97-AF65-F5344CB8AC3E}">
        <p14:creationId xmlns:p14="http://schemas.microsoft.com/office/powerpoint/2010/main" val="63445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5BC1E2F-0826-4C9E-A0D4-40DB2954D094}" type="slidenum">
              <a:rPr lang="en-US"/>
              <a:pPr/>
              <a:t>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283526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2DBD1F8-DE3B-4AE6-BCA3-81144D084CEF}" type="slidenum">
              <a:rPr lang="en-US"/>
              <a:pPr/>
              <a:t>4</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41373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6ACE696-8913-41FF-8854-E7DA4D3A0DAF}" type="slidenum">
              <a:rPr lang="en-US"/>
              <a:pPr/>
              <a:t>5</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93863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CE420C9-C9E6-48C5-A192-CE8089ECB4B3}" type="slidenum">
              <a:rPr lang="en-US"/>
              <a:pPr/>
              <a:t>6</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65747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E8081BF0-700A-4F3A-878C-388863A46813}" type="slidenum">
              <a:rPr lang="en-US"/>
              <a:pPr/>
              <a:t>7</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315817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3C8BB45-13D9-4B64-8192-D63B3EA1DF55}" type="slidenum">
              <a:rPr lang="en-US"/>
              <a:pPr/>
              <a:t>8</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1258119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B037680-8DFB-4441-AF8C-65E767B64D11}" type="slidenum">
              <a:rPr lang="en-US"/>
              <a:pPr/>
              <a:t>9</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690668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50FFD70-BA06-43CE-AB51-1011C16437DB}"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3737ECF-CAB7-4283-A1D2-6104FFEE8D9E}"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7C14268-6361-4D16-B4C9-235C8AAC296F}"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dirty="0"/>
          </a:p>
        </p:txBody>
      </p:sp>
      <p:sp>
        <p:nvSpPr>
          <p:cNvPr id="7"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0"/>
          <p:cNvSpPr>
            <a:spLocks noGrp="1" noChangeArrowheads="1"/>
          </p:cNvSpPr>
          <p:nvPr>
            <p:ph type="sldNum" sz="quarter" idx="12"/>
          </p:nvPr>
        </p:nvSpPr>
        <p:spPr>
          <a:ln/>
        </p:spPr>
        <p:txBody>
          <a:bodyPr/>
          <a:lstStyle>
            <a:lvl1pPr>
              <a:defRPr/>
            </a:lvl1pPr>
          </a:lstStyle>
          <a:p>
            <a:pPr>
              <a:defRPr/>
            </a:pPr>
            <a:fld id="{B4A916A0-9EDF-48EE-9E5C-1991D041E82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
          <p:cNvSpPr>
            <a:spLocks noGrp="1" noChangeArrowheads="1"/>
          </p:cNvSpPr>
          <p:nvPr>
            <p:ph type="sldNum" sz="quarter" idx="12"/>
          </p:nvPr>
        </p:nvSpPr>
        <p:spPr>
          <a:ln/>
        </p:spPr>
        <p:txBody>
          <a:bodyPr/>
          <a:lstStyle>
            <a:lvl1pPr>
              <a:defRPr/>
            </a:lvl1pPr>
          </a:lstStyle>
          <a:p>
            <a:pPr>
              <a:defRPr/>
            </a:pPr>
            <a:fld id="{96C8A458-E5D2-4B4A-AC05-5E382FC09B4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06ED049-6EEE-4173-8D4D-0A684BD4778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CEA0115-B398-4E50-9EB4-0F99B25900BA}"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AFB9178-E4CE-477E-B6AB-D569F5AFF7E3}"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88DF6D7-FBDD-4E72-A700-A3FC9CA73A0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EE933E4-5BD9-47F3-A66F-B9ECBF9AB5D7}"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A49AB81-25E2-41BC-910C-6DCB21CF1043}"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AD7AB6A-E101-4498-B3D8-4350E5AC4D93}"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13B2573-F0A4-44D0-BF3A-0982ED344057}"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106694F-4653-4012-BF5D-05C7C237A72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hyperlink" Target="http://images.google.com/imgres?imgurl=http://www.memoriale.com/monmil.jpg&amp;imgrefurl=http://www.memoriale.com/mondocontemporaneo-ascesa.htm&amp;h=386&amp;w=422&amp;sz=45&amp;tbnid=3nHL1k83uM8J:&amp;tbnh=111&amp;tbnw=122&amp;hl=en&amp;start=18&amp;prev=/images?q=arthur+miller+and+marilyn+monroe&amp;svnum=10&amp;hl=en&amp;lr=&amp;rls=GGLG,GGLG:2005-32,GGLG:en&amp;sa=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com/imgres?imgurl=http://www.lavallab.com/images/crucible-mold.jpg&amp;imgrefurl=http://www.lavallab.com/xrf-fusion/platinum-crucible.htm&amp;h=417&amp;w=700&amp;sz=31&amp;tbnid=eNkzCS4PbmwJ:&amp;tbnh=82&amp;tbnw=138&amp;hl=en&amp;start=40&amp;prev=/images?q=the+crucible&amp;start=20&amp;svnum=10&amp;hl=en&amp;lr=&amp;rls=GGLG,GGLG:2005-32,GGLG:en&amp;sa=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6.png"/><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text.virginia.edu/salem/witchcraft/"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581400" y="914400"/>
            <a:ext cx="4800600" cy="2286000"/>
          </a:xfrm>
        </p:spPr>
        <p:txBody>
          <a:bodyPr/>
          <a:lstStyle/>
          <a:p>
            <a:pPr eaLnBrk="1" hangingPunct="1"/>
            <a:r>
              <a:rPr lang="en-US" dirty="0" smtClean="0"/>
              <a:t> </a:t>
            </a:r>
            <a:r>
              <a:rPr lang="en-US" sz="6600" dirty="0" smtClean="0">
                <a:latin typeface="Ravie" pitchFamily="82" charset="0"/>
              </a:rPr>
              <a:t>The </a:t>
            </a:r>
            <a:br>
              <a:rPr lang="en-US" sz="6600" dirty="0" smtClean="0">
                <a:latin typeface="Ravie" pitchFamily="82" charset="0"/>
              </a:rPr>
            </a:br>
            <a:r>
              <a:rPr lang="en-US" sz="6600" dirty="0" smtClean="0">
                <a:latin typeface="Ravie" pitchFamily="82" charset="0"/>
              </a:rPr>
              <a:t>Crucible</a:t>
            </a:r>
            <a:endParaRPr lang="en-US" sz="6000" dirty="0" smtClean="0">
              <a:latin typeface="Ravie" pitchFamily="82" charset="0"/>
            </a:endParaRPr>
          </a:p>
        </p:txBody>
      </p:sp>
      <p:sp>
        <p:nvSpPr>
          <p:cNvPr id="6147" name="Rectangle 3"/>
          <p:cNvSpPr>
            <a:spLocks noGrp="1" noChangeArrowheads="1"/>
          </p:cNvSpPr>
          <p:nvPr>
            <p:ph type="subTitle" idx="1"/>
          </p:nvPr>
        </p:nvSpPr>
        <p:spPr>
          <a:xfrm>
            <a:off x="1447800" y="3886200"/>
            <a:ext cx="6400800" cy="1416050"/>
          </a:xfrm>
        </p:spPr>
        <p:txBody>
          <a:bodyPr>
            <a:normAutofit/>
          </a:bodyPr>
          <a:lstStyle/>
          <a:p>
            <a:pPr eaLnBrk="1" hangingPunct="1"/>
            <a:r>
              <a:rPr lang="en-US" sz="3600" dirty="0" smtClean="0">
                <a:solidFill>
                  <a:schemeClr val="tx1"/>
                </a:solidFill>
              </a:rPr>
              <a:t>By Arthur Miller</a:t>
            </a:r>
          </a:p>
        </p:txBody>
      </p:sp>
      <p:sp>
        <p:nvSpPr>
          <p:cNvPr id="6148" name="Text Box 4"/>
          <p:cNvSpPr txBox="1">
            <a:spLocks noChangeArrowheads="1"/>
          </p:cNvSpPr>
          <p:nvPr/>
        </p:nvSpPr>
        <p:spPr bwMode="auto">
          <a:xfrm>
            <a:off x="457201" y="4792663"/>
            <a:ext cx="7924800" cy="584775"/>
          </a:xfrm>
          <a:prstGeom prst="rect">
            <a:avLst/>
          </a:prstGeom>
          <a:noFill/>
          <a:ln w="9525">
            <a:noFill/>
            <a:miter lim="800000"/>
            <a:headEnd/>
            <a:tailEnd/>
          </a:ln>
        </p:spPr>
        <p:txBody>
          <a:bodyPr wrap="square">
            <a:spAutoFit/>
          </a:bodyPr>
          <a:lstStyle/>
          <a:p>
            <a:pPr algn="ctr">
              <a:spcBef>
                <a:spcPct val="50000"/>
              </a:spcBef>
            </a:pPr>
            <a:r>
              <a:rPr lang="en-US" sz="3200" dirty="0"/>
              <a:t> . . . When History and Literature Collide</a:t>
            </a:r>
          </a:p>
        </p:txBody>
      </p:sp>
      <p:pic>
        <p:nvPicPr>
          <p:cNvPr id="6149" name="Picture 8" descr="crucible_rev_200x199"/>
          <p:cNvPicPr>
            <a:picLocks noChangeAspect="1" noChangeArrowheads="1"/>
          </p:cNvPicPr>
          <p:nvPr/>
        </p:nvPicPr>
        <p:blipFill>
          <a:blip r:embed="rId3" cstate="print"/>
          <a:srcRect/>
          <a:stretch>
            <a:fillRect/>
          </a:stretch>
        </p:blipFill>
        <p:spPr bwMode="auto">
          <a:xfrm>
            <a:off x="914400" y="836613"/>
            <a:ext cx="2590800" cy="257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533400"/>
            <a:ext cx="8153400" cy="1143000"/>
          </a:xfrm>
        </p:spPr>
        <p:txBody>
          <a:bodyPr/>
          <a:lstStyle/>
          <a:p>
            <a:pPr algn="l" eaLnBrk="1" hangingPunct="1"/>
            <a:r>
              <a:rPr lang="en-US" dirty="0" smtClean="0"/>
              <a:t>McCarthyism</a:t>
            </a:r>
          </a:p>
        </p:txBody>
      </p:sp>
      <p:sp>
        <p:nvSpPr>
          <p:cNvPr id="15363" name="Rectangle 3"/>
          <p:cNvSpPr>
            <a:spLocks noGrp="1" noChangeArrowheads="1"/>
          </p:cNvSpPr>
          <p:nvPr>
            <p:ph idx="1"/>
          </p:nvPr>
        </p:nvSpPr>
        <p:spPr>
          <a:xfrm>
            <a:off x="533400" y="2286000"/>
            <a:ext cx="8153400" cy="3886200"/>
          </a:xfrm>
        </p:spPr>
        <p:txBody>
          <a:bodyPr/>
          <a:lstStyle/>
          <a:p>
            <a:pPr eaLnBrk="1" hangingPunct="1">
              <a:lnSpc>
                <a:spcPct val="90000"/>
              </a:lnSpc>
            </a:pPr>
            <a:r>
              <a:rPr lang="en-US" dirty="0" smtClean="0"/>
              <a:t>Persons accused of being communists were often denied employment in both the public and private sector.</a:t>
            </a:r>
          </a:p>
          <a:p>
            <a:pPr eaLnBrk="1" hangingPunct="1">
              <a:lnSpc>
                <a:spcPct val="90000"/>
              </a:lnSpc>
            </a:pPr>
            <a:r>
              <a:rPr lang="en-US" dirty="0" smtClean="0"/>
              <a:t>In the film industry alone, over 300 actors, writers, and directors were denied work in the U.S.</a:t>
            </a:r>
          </a:p>
          <a:p>
            <a:pPr eaLnBrk="1" hangingPunct="1">
              <a:lnSpc>
                <a:spcPct val="90000"/>
              </a:lnSpc>
            </a:pPr>
            <a:r>
              <a:rPr lang="en-US" dirty="0" smtClean="0"/>
              <a:t>American writer, Arthur Miller, was one of those alleged to have been “blacklisted.”</a:t>
            </a:r>
          </a:p>
        </p:txBody>
      </p:sp>
      <p:pic>
        <p:nvPicPr>
          <p:cNvPr id="15364" name="Picture 5" descr="joe"/>
          <p:cNvPicPr>
            <a:picLocks noChangeAspect="1" noChangeArrowheads="1"/>
          </p:cNvPicPr>
          <p:nvPr/>
        </p:nvPicPr>
        <p:blipFill>
          <a:blip r:embed="rId3" cstate="print"/>
          <a:srcRect/>
          <a:stretch>
            <a:fillRect/>
          </a:stretch>
        </p:blipFill>
        <p:spPr bwMode="auto">
          <a:xfrm>
            <a:off x="5486400" y="457200"/>
            <a:ext cx="1724025" cy="171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McCarthyism</a:t>
            </a:r>
          </a:p>
        </p:txBody>
      </p:sp>
      <p:sp>
        <p:nvSpPr>
          <p:cNvPr id="16387" name="Rectangle 12"/>
          <p:cNvSpPr>
            <a:spLocks noGrp="1" noChangeArrowheads="1"/>
          </p:cNvSpPr>
          <p:nvPr>
            <p:ph idx="1"/>
          </p:nvPr>
        </p:nvSpPr>
        <p:spPr>
          <a:xfrm>
            <a:off x="0" y="1981200"/>
            <a:ext cx="5715000" cy="4572000"/>
          </a:xfrm>
        </p:spPr>
        <p:txBody>
          <a:bodyPr>
            <a:normAutofit lnSpcReduction="10000"/>
          </a:bodyPr>
          <a:lstStyle/>
          <a:p>
            <a:pPr eaLnBrk="1" hangingPunct="1">
              <a:lnSpc>
                <a:spcPct val="90000"/>
              </a:lnSpc>
            </a:pPr>
            <a:r>
              <a:rPr lang="en-US" sz="2800" dirty="0" smtClean="0"/>
              <a:t>McCarthy’s influence finally faltered in 1954 when a famous CBS newsman, Edward R. Murrow, aired an investigative news report which revealed McCarthy as dishonest in his speeches and abusive in his interrogation of witnesses.</a:t>
            </a:r>
          </a:p>
          <a:p>
            <a:pPr eaLnBrk="1" hangingPunct="1">
              <a:lnSpc>
                <a:spcPct val="90000"/>
              </a:lnSpc>
            </a:pPr>
            <a:r>
              <a:rPr lang="en-US" sz="2800" dirty="0" smtClean="0"/>
              <a:t>The public was finally made aware of how McCarthy was ruining the reputations of many individuals through false accusations of communism.</a:t>
            </a:r>
          </a:p>
          <a:p>
            <a:pPr eaLnBrk="1" hangingPunct="1">
              <a:lnSpc>
                <a:spcPct val="90000"/>
              </a:lnSpc>
            </a:pPr>
            <a:endParaRPr lang="en-US" sz="2200" dirty="0" smtClean="0"/>
          </a:p>
        </p:txBody>
      </p:sp>
      <p:pic>
        <p:nvPicPr>
          <p:cNvPr id="16388" name="Picture 14" descr="murrow77"/>
          <p:cNvPicPr>
            <a:picLocks noChangeAspect="1" noChangeArrowheads="1"/>
          </p:cNvPicPr>
          <p:nvPr/>
        </p:nvPicPr>
        <p:blipFill>
          <a:blip r:embed="rId3" cstate="print"/>
          <a:srcRect/>
          <a:stretch>
            <a:fillRect/>
          </a:stretch>
        </p:blipFill>
        <p:spPr bwMode="auto">
          <a:xfrm>
            <a:off x="5562600" y="1828800"/>
            <a:ext cx="3048000" cy="3752850"/>
          </a:xfrm>
          <a:prstGeom prst="rect">
            <a:avLst/>
          </a:prstGeom>
          <a:noFill/>
          <a:ln w="9525">
            <a:noFill/>
            <a:miter lim="800000"/>
            <a:headEnd/>
            <a:tailEnd/>
          </a:ln>
        </p:spPr>
      </p:pic>
      <p:sp>
        <p:nvSpPr>
          <p:cNvPr id="16389" name="Text Box 15"/>
          <p:cNvSpPr txBox="1">
            <a:spLocks noChangeArrowheads="1"/>
          </p:cNvSpPr>
          <p:nvPr/>
        </p:nvSpPr>
        <p:spPr bwMode="auto">
          <a:xfrm>
            <a:off x="6172200" y="5562600"/>
            <a:ext cx="2076450" cy="366713"/>
          </a:xfrm>
          <a:prstGeom prst="rect">
            <a:avLst/>
          </a:prstGeom>
          <a:noFill/>
          <a:ln w="9525">
            <a:noFill/>
            <a:miter lim="800000"/>
            <a:headEnd/>
            <a:tailEnd/>
          </a:ln>
        </p:spPr>
        <p:txBody>
          <a:bodyPr wrap="none">
            <a:spAutoFit/>
          </a:bodyPr>
          <a:lstStyle/>
          <a:p>
            <a:r>
              <a:rPr lang="en-US" dirty="0"/>
              <a:t>Edward R. Murrow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r>
              <a:rPr lang="en-US" dirty="0" smtClean="0"/>
              <a:t>Arthur Miller	</a:t>
            </a:r>
          </a:p>
        </p:txBody>
      </p:sp>
      <p:sp>
        <p:nvSpPr>
          <p:cNvPr id="17411" name="Rectangle 4"/>
          <p:cNvSpPr>
            <a:spLocks noGrp="1" noChangeArrowheads="1"/>
          </p:cNvSpPr>
          <p:nvPr>
            <p:ph type="body" sz="half" idx="1"/>
          </p:nvPr>
        </p:nvSpPr>
        <p:spPr>
          <a:xfrm>
            <a:off x="381000" y="1828800"/>
            <a:ext cx="5105400" cy="4343400"/>
          </a:xfrm>
        </p:spPr>
        <p:txBody>
          <a:bodyPr>
            <a:normAutofit lnSpcReduction="10000"/>
          </a:bodyPr>
          <a:lstStyle/>
          <a:p>
            <a:pPr eaLnBrk="1" hangingPunct="1">
              <a:lnSpc>
                <a:spcPct val="80000"/>
              </a:lnSpc>
            </a:pPr>
            <a:r>
              <a:rPr lang="en-US" sz="2800" dirty="0" smtClean="0"/>
              <a:t>1915-2005	</a:t>
            </a:r>
          </a:p>
          <a:p>
            <a:pPr eaLnBrk="1" hangingPunct="1">
              <a:lnSpc>
                <a:spcPct val="80000"/>
              </a:lnSpc>
            </a:pPr>
            <a:r>
              <a:rPr lang="en-US" sz="2800" dirty="0" smtClean="0"/>
              <a:t>American Playwright and Writer</a:t>
            </a:r>
          </a:p>
          <a:p>
            <a:pPr eaLnBrk="1" hangingPunct="1">
              <a:lnSpc>
                <a:spcPct val="80000"/>
              </a:lnSpc>
            </a:pPr>
            <a:r>
              <a:rPr lang="en-US" sz="2800" dirty="0" smtClean="0"/>
              <a:t>B</a:t>
            </a:r>
            <a:r>
              <a:rPr lang="en-US" sz="2800" dirty="0" smtClean="0">
                <a:effectLst/>
              </a:rPr>
              <a:t>egan writing plays while a student at the University of Michigan</a:t>
            </a:r>
          </a:p>
          <a:p>
            <a:pPr lvl="1" eaLnBrk="1" hangingPunct="1">
              <a:lnSpc>
                <a:spcPct val="80000"/>
              </a:lnSpc>
            </a:pPr>
            <a:r>
              <a:rPr lang="en-US" dirty="0" smtClean="0"/>
              <a:t>Famous Plays: </a:t>
            </a:r>
            <a:r>
              <a:rPr lang="en-US" i="1" dirty="0" smtClean="0">
                <a:effectLst/>
              </a:rPr>
              <a:t>All My Sons</a:t>
            </a:r>
            <a:r>
              <a:rPr lang="en-US" dirty="0" smtClean="0">
                <a:effectLst/>
              </a:rPr>
              <a:t> (1947) and </a:t>
            </a:r>
            <a:r>
              <a:rPr lang="en-US" i="1" dirty="0" smtClean="0">
                <a:effectLst/>
              </a:rPr>
              <a:t>Death of a Salesman</a:t>
            </a:r>
            <a:r>
              <a:rPr lang="en-US" dirty="0" smtClean="0">
                <a:effectLst/>
              </a:rPr>
              <a:t> (1949</a:t>
            </a:r>
            <a:r>
              <a:rPr lang="en-US" sz="2400" dirty="0" smtClean="0">
                <a:effectLst/>
              </a:rPr>
              <a:t>) </a:t>
            </a:r>
          </a:p>
          <a:p>
            <a:pPr eaLnBrk="1" hangingPunct="1">
              <a:lnSpc>
                <a:spcPct val="80000"/>
              </a:lnSpc>
            </a:pPr>
            <a:r>
              <a:rPr lang="en-US" sz="2800" dirty="0" smtClean="0">
                <a:effectLst/>
              </a:rPr>
              <a:t>Miller married the motion-picture actress Marilyn Monroe in 1956; they divorced in 1961</a:t>
            </a:r>
            <a:r>
              <a:rPr lang="en-US" sz="2400" dirty="0" smtClean="0">
                <a:effectLst/>
              </a:rPr>
              <a:t>.</a:t>
            </a:r>
            <a:r>
              <a:rPr lang="en-US" sz="2400" dirty="0" smtClean="0"/>
              <a:t> </a:t>
            </a:r>
          </a:p>
          <a:p>
            <a:pPr eaLnBrk="1" hangingPunct="1">
              <a:lnSpc>
                <a:spcPct val="80000"/>
              </a:lnSpc>
            </a:pPr>
            <a:endParaRPr lang="en-US" sz="2400" dirty="0" smtClean="0">
              <a:effectLst/>
            </a:endParaRPr>
          </a:p>
          <a:p>
            <a:pPr eaLnBrk="1" hangingPunct="1">
              <a:lnSpc>
                <a:spcPct val="80000"/>
              </a:lnSpc>
            </a:pPr>
            <a:endParaRPr lang="en-US" sz="2400" dirty="0" smtClean="0"/>
          </a:p>
          <a:p>
            <a:pPr eaLnBrk="1" hangingPunct="1">
              <a:lnSpc>
                <a:spcPct val="80000"/>
              </a:lnSpc>
            </a:pPr>
            <a:endParaRPr lang="en-US" sz="1800" dirty="0" smtClean="0"/>
          </a:p>
        </p:txBody>
      </p:sp>
      <p:pic>
        <p:nvPicPr>
          <p:cNvPr id="17412" name="Picture 9" descr="Arthur%2520Miller"/>
          <p:cNvPicPr>
            <a:picLocks noChangeAspect="1" noChangeArrowheads="1"/>
          </p:cNvPicPr>
          <p:nvPr/>
        </p:nvPicPr>
        <p:blipFill>
          <a:blip r:embed="rId3" cstate="print"/>
          <a:srcRect/>
          <a:stretch>
            <a:fillRect/>
          </a:stretch>
        </p:blipFill>
        <p:spPr bwMode="auto">
          <a:xfrm>
            <a:off x="5334000" y="685800"/>
            <a:ext cx="3162300" cy="2479675"/>
          </a:xfrm>
          <a:prstGeom prst="rect">
            <a:avLst/>
          </a:prstGeom>
          <a:noFill/>
          <a:ln w="9525">
            <a:noFill/>
            <a:miter lim="800000"/>
            <a:headEnd/>
            <a:tailEnd/>
          </a:ln>
        </p:spPr>
      </p:pic>
      <p:pic>
        <p:nvPicPr>
          <p:cNvPr id="5" name="Picture 13" descr="monmil">
            <a:hlinkClick r:id="rId4"/>
          </p:cNvPr>
          <p:cNvPicPr>
            <a:picLocks noChangeAspect="1" noChangeArrowheads="1"/>
          </p:cNvPicPr>
          <p:nvPr/>
        </p:nvPicPr>
        <p:blipFill>
          <a:blip r:embed="rId5" cstate="print"/>
          <a:srcRect/>
          <a:stretch>
            <a:fillRect/>
          </a:stretch>
        </p:blipFill>
        <p:spPr bwMode="auto">
          <a:xfrm>
            <a:off x="5486400" y="3733800"/>
            <a:ext cx="2943225" cy="267811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Arthur Miller Continued… </a:t>
            </a:r>
            <a:endParaRPr lang="en-US" dirty="0"/>
          </a:p>
        </p:txBody>
      </p:sp>
      <p:sp>
        <p:nvSpPr>
          <p:cNvPr id="3" name="Content Placeholder 2"/>
          <p:cNvSpPr>
            <a:spLocks noGrp="1"/>
          </p:cNvSpPr>
          <p:nvPr>
            <p:ph idx="1"/>
          </p:nvPr>
        </p:nvSpPr>
        <p:spPr/>
        <p:txBody>
          <a:bodyPr/>
          <a:lstStyle/>
          <a:p>
            <a:pPr eaLnBrk="1" hangingPunct="1">
              <a:lnSpc>
                <a:spcPct val="80000"/>
              </a:lnSpc>
            </a:pPr>
            <a:r>
              <a:rPr lang="en-US" sz="2800" dirty="0" smtClean="0"/>
              <a:t>In 1953 he wrote </a:t>
            </a:r>
            <a:r>
              <a:rPr lang="en-US" sz="2800" i="1" dirty="0" smtClean="0"/>
              <a:t>The Crucible</a:t>
            </a:r>
            <a:r>
              <a:rPr lang="en-US" sz="2800" dirty="0" smtClean="0"/>
              <a:t>, which uses the Salem witchcraft trials of 1692 to attack the anti-communist “witch hunts” of the 1950s.</a:t>
            </a:r>
          </a:p>
          <a:p>
            <a:pPr eaLnBrk="1" hangingPunct="1">
              <a:lnSpc>
                <a:spcPct val="80000"/>
              </a:lnSpc>
            </a:pPr>
            <a:r>
              <a:rPr lang="en-US" sz="2800" dirty="0" smtClean="0"/>
              <a:t>He believed the hysteria surrounding the witch craft trials in Puritan New England paralleled the climate of McCarthyism</a:t>
            </a:r>
          </a:p>
          <a:p>
            <a:pPr eaLnBrk="1" hangingPunct="1">
              <a:lnSpc>
                <a:spcPct val="80000"/>
              </a:lnSpc>
            </a:pPr>
            <a:r>
              <a:rPr lang="en-US" sz="2800" dirty="0" smtClean="0"/>
              <a:t>After the publication of the </a:t>
            </a:r>
            <a:r>
              <a:rPr lang="en-US" sz="2800" i="1" dirty="0" smtClean="0"/>
              <a:t>The Crucible</a:t>
            </a:r>
            <a:r>
              <a:rPr lang="en-US" sz="2800" dirty="0" smtClean="0"/>
              <a:t>, Miller himself was investigated for possible associations with the communist party.</a:t>
            </a:r>
          </a:p>
          <a:p>
            <a:pPr eaLnBrk="1" hangingPunct="1">
              <a:lnSpc>
                <a:spcPct val="80000"/>
              </a:lnSpc>
            </a:pPr>
            <a:r>
              <a:rPr lang="en-US" sz="2800" dirty="0" smtClean="0"/>
              <a:t>He  refused to give information regarding his colleagues and was found guilty of contempt of court.  His sentence was later overturned.</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What does “crucible” mean?</a:t>
            </a:r>
          </a:p>
        </p:txBody>
      </p:sp>
      <p:sp>
        <p:nvSpPr>
          <p:cNvPr id="39939" name="Rectangle 3"/>
          <p:cNvSpPr>
            <a:spLocks noGrp="1" noChangeArrowheads="1"/>
          </p:cNvSpPr>
          <p:nvPr>
            <p:ph idx="1"/>
          </p:nvPr>
        </p:nvSpPr>
        <p:spPr/>
        <p:txBody>
          <a:bodyPr/>
          <a:lstStyle/>
          <a:p>
            <a:pPr marL="609600" indent="-609600">
              <a:buFont typeface="Wingdings" pitchFamily="2" charset="2"/>
              <a:buAutoNum type="arabicPeriod"/>
            </a:pPr>
            <a:r>
              <a:rPr lang="en-US" dirty="0"/>
              <a:t>a vessel of a very refractory material (as porcelain) used for melting </a:t>
            </a:r>
            <a:r>
              <a:rPr lang="en-US" dirty="0" smtClean="0"/>
              <a:t>a </a:t>
            </a:r>
            <a:r>
              <a:rPr lang="en-US" dirty="0"/>
              <a:t>substance that requires a high degree of heat</a:t>
            </a:r>
          </a:p>
          <a:p>
            <a:pPr marL="609600" indent="-609600">
              <a:buFont typeface="Wingdings" pitchFamily="2" charset="2"/>
              <a:buAutoNum type="arabicPeriod"/>
            </a:pPr>
            <a:r>
              <a:rPr lang="en-US" dirty="0"/>
              <a:t>a severe test</a:t>
            </a:r>
          </a:p>
          <a:p>
            <a:pPr marL="609600" indent="-609600">
              <a:buFont typeface="Wingdings" pitchFamily="2" charset="2"/>
              <a:buAutoNum type="arabicPeriod"/>
            </a:pPr>
            <a:r>
              <a:rPr lang="en-US" dirty="0"/>
              <a:t>a place or situation in which concentrated forces interact to cause or influence change or development </a:t>
            </a:r>
          </a:p>
        </p:txBody>
      </p:sp>
      <p:pic>
        <p:nvPicPr>
          <p:cNvPr id="39941" name="Picture 5" descr="crucible-mold">
            <a:hlinkClick r:id="rId2"/>
          </p:cNvPr>
          <p:cNvPicPr>
            <a:picLocks noChangeAspect="1" noChangeArrowheads="1"/>
          </p:cNvPicPr>
          <p:nvPr/>
        </p:nvPicPr>
        <p:blipFill>
          <a:blip r:embed="rId3" cstate="print"/>
          <a:srcRect/>
          <a:stretch>
            <a:fillRect/>
          </a:stretch>
        </p:blipFill>
        <p:spPr bwMode="auto">
          <a:xfrm>
            <a:off x="5638800" y="5105400"/>
            <a:ext cx="1981200" cy="11779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Abigail Williams</a:t>
            </a:r>
          </a:p>
        </p:txBody>
      </p:sp>
      <p:sp>
        <p:nvSpPr>
          <p:cNvPr id="18435" name="Rectangle 7"/>
          <p:cNvSpPr>
            <a:spLocks noGrp="1" noChangeArrowheads="1"/>
          </p:cNvSpPr>
          <p:nvPr>
            <p:ph type="body" sz="half" idx="1"/>
          </p:nvPr>
        </p:nvSpPr>
        <p:spPr>
          <a:xfrm>
            <a:off x="533400" y="1828800"/>
            <a:ext cx="5486400" cy="4038600"/>
          </a:xfrm>
        </p:spPr>
        <p:txBody>
          <a:bodyPr/>
          <a:lstStyle/>
          <a:p>
            <a:pPr eaLnBrk="1" hangingPunct="1"/>
            <a:r>
              <a:rPr lang="en-US" sz="2000" dirty="0" smtClean="0"/>
              <a:t>Orphaned niece of Reverend Parris</a:t>
            </a:r>
          </a:p>
          <a:p>
            <a:pPr eaLnBrk="1" hangingPunct="1"/>
            <a:r>
              <a:rPr lang="en-US" sz="2000" dirty="0" smtClean="0"/>
              <a:t>She was once the mistress of John Proctor but was turned out when his wife discovered the affair. </a:t>
            </a:r>
          </a:p>
          <a:p>
            <a:pPr eaLnBrk="1" hangingPunct="1"/>
            <a:r>
              <a:rPr lang="en-US" sz="2000" dirty="0" smtClean="0"/>
              <a:t>She is extremely jealous of Elizabeth Proctor and uses her power in the town to rid herself of Elizabeth as well as any others who have insulted her in the past.  </a:t>
            </a:r>
          </a:p>
          <a:p>
            <a:pPr eaLnBrk="1" hangingPunct="1"/>
            <a:r>
              <a:rPr lang="en-US" sz="2000" dirty="0" smtClean="0"/>
              <a:t>She cannot let go of her obsession with Proctor. </a:t>
            </a:r>
          </a:p>
          <a:p>
            <a:pPr eaLnBrk="1" hangingPunct="1"/>
            <a:r>
              <a:rPr lang="en-US" sz="2000" dirty="0" smtClean="0"/>
              <a:t>She is the leader of the girls. </a:t>
            </a:r>
          </a:p>
        </p:txBody>
      </p:sp>
      <p:pic>
        <p:nvPicPr>
          <p:cNvPr id="18436" name="Picture 8" descr="crucible"/>
          <p:cNvPicPr>
            <a:picLocks noGrp="1" noChangeAspect="1" noChangeArrowheads="1"/>
          </p:cNvPicPr>
          <p:nvPr>
            <p:ph sz="half" idx="2"/>
          </p:nvPr>
        </p:nvPicPr>
        <p:blipFill>
          <a:blip r:embed="rId3" cstate="print"/>
          <a:srcRect/>
          <a:stretch>
            <a:fillRect/>
          </a:stretch>
        </p:blipFill>
        <p:spPr>
          <a:xfrm>
            <a:off x="6019800" y="2209800"/>
            <a:ext cx="2493963" cy="2994025"/>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John Proctor</a:t>
            </a:r>
          </a:p>
        </p:txBody>
      </p:sp>
      <p:sp>
        <p:nvSpPr>
          <p:cNvPr id="19459" name="Rectangle 3"/>
          <p:cNvSpPr>
            <a:spLocks noGrp="1" noChangeArrowheads="1"/>
          </p:cNvSpPr>
          <p:nvPr>
            <p:ph type="body" sz="half" idx="1"/>
          </p:nvPr>
        </p:nvSpPr>
        <p:spPr>
          <a:xfrm>
            <a:off x="533400" y="1828800"/>
            <a:ext cx="5257800" cy="4038600"/>
          </a:xfrm>
        </p:spPr>
        <p:txBody>
          <a:bodyPr/>
          <a:lstStyle/>
          <a:p>
            <a:pPr eaLnBrk="1" hangingPunct="1">
              <a:lnSpc>
                <a:spcPct val="80000"/>
              </a:lnSpc>
            </a:pPr>
            <a:r>
              <a:rPr lang="en-US" sz="2000" dirty="0" smtClean="0"/>
              <a:t>Husband to Elizabeth</a:t>
            </a:r>
          </a:p>
          <a:p>
            <a:pPr eaLnBrk="1" hangingPunct="1">
              <a:lnSpc>
                <a:spcPct val="80000"/>
              </a:lnSpc>
            </a:pPr>
            <a:r>
              <a:rPr lang="en-US" sz="2000" dirty="0" smtClean="0"/>
              <a:t>He had an affair with Abigail when she was employed in his household.  </a:t>
            </a:r>
          </a:p>
          <a:p>
            <a:pPr eaLnBrk="1" hangingPunct="1">
              <a:lnSpc>
                <a:spcPct val="80000"/>
              </a:lnSpc>
            </a:pPr>
            <a:r>
              <a:rPr lang="en-US" sz="2000" dirty="0" smtClean="0"/>
              <a:t>He knows that the girls are pretending but cannot tell what he knows without revealing having been alone with Abigail. When </a:t>
            </a:r>
          </a:p>
          <a:p>
            <a:pPr eaLnBrk="1" hangingPunct="1">
              <a:lnSpc>
                <a:spcPct val="80000"/>
              </a:lnSpc>
            </a:pPr>
            <a:r>
              <a:rPr lang="en-US" sz="2000" dirty="0" smtClean="0"/>
              <a:t>Abigail uses her influence to convict his wife, he tries to tell the truth and finds himself condemned.  </a:t>
            </a:r>
          </a:p>
          <a:p>
            <a:pPr eaLnBrk="1" hangingPunct="1">
              <a:lnSpc>
                <a:spcPct val="80000"/>
              </a:lnSpc>
            </a:pPr>
            <a:r>
              <a:rPr lang="en-US" sz="2000" dirty="0" smtClean="0"/>
              <a:t>He refuses to admit to witchcraft or to consider Abigail as anything more than a liar. </a:t>
            </a:r>
          </a:p>
          <a:p>
            <a:pPr eaLnBrk="1" hangingPunct="1">
              <a:lnSpc>
                <a:spcPct val="80000"/>
              </a:lnSpc>
            </a:pPr>
            <a:r>
              <a:rPr lang="en-US" sz="2000" dirty="0" smtClean="0"/>
              <a:t>He is hanged.</a:t>
            </a:r>
          </a:p>
        </p:txBody>
      </p:sp>
      <p:pic>
        <p:nvPicPr>
          <p:cNvPr id="19460" name="Picture 4" descr="daniel_day_lewis"/>
          <p:cNvPicPr>
            <a:picLocks noGrp="1" noChangeAspect="1" noChangeArrowheads="1"/>
          </p:cNvPicPr>
          <p:nvPr>
            <p:ph sz="half" idx="2"/>
          </p:nvPr>
        </p:nvPicPr>
        <p:blipFill>
          <a:blip r:embed="rId3" cstate="print"/>
          <a:srcRect/>
          <a:stretch>
            <a:fillRect/>
          </a:stretch>
        </p:blipFill>
        <p:spPr>
          <a:xfrm>
            <a:off x="5791200" y="1981200"/>
            <a:ext cx="2847975" cy="3633788"/>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Elizabeth Proctor</a:t>
            </a:r>
          </a:p>
        </p:txBody>
      </p:sp>
      <p:sp>
        <p:nvSpPr>
          <p:cNvPr id="20483" name="Rectangle 3"/>
          <p:cNvSpPr>
            <a:spLocks noGrp="1" noChangeArrowheads="1"/>
          </p:cNvSpPr>
          <p:nvPr>
            <p:ph type="body" sz="half" idx="1"/>
          </p:nvPr>
        </p:nvSpPr>
        <p:spPr>
          <a:xfrm>
            <a:off x="533400" y="1828800"/>
            <a:ext cx="5638800" cy="4038600"/>
          </a:xfrm>
        </p:spPr>
        <p:txBody>
          <a:bodyPr/>
          <a:lstStyle/>
          <a:p>
            <a:pPr eaLnBrk="1" hangingPunct="1">
              <a:lnSpc>
                <a:spcPct val="90000"/>
              </a:lnSpc>
            </a:pPr>
            <a:r>
              <a:rPr lang="en-US" sz="2500" dirty="0" smtClean="0"/>
              <a:t>Wife of John Proctor</a:t>
            </a:r>
          </a:p>
          <a:p>
            <a:pPr eaLnBrk="1" hangingPunct="1">
              <a:lnSpc>
                <a:spcPct val="90000"/>
              </a:lnSpc>
            </a:pPr>
            <a:r>
              <a:rPr lang="en-US" sz="2500" dirty="0" smtClean="0"/>
              <a:t>She discovered an affair going on between her husband and Abigail Williams and turned Abigail out of her house.  </a:t>
            </a:r>
          </a:p>
          <a:p>
            <a:pPr eaLnBrk="1" hangingPunct="1">
              <a:lnSpc>
                <a:spcPct val="90000"/>
              </a:lnSpc>
            </a:pPr>
            <a:r>
              <a:rPr lang="en-US" sz="2500" dirty="0" smtClean="0"/>
              <a:t>She is Abigail's main target but is saved from hanging because of her pregnancy.  </a:t>
            </a:r>
          </a:p>
          <a:p>
            <a:pPr eaLnBrk="1" hangingPunct="1">
              <a:lnSpc>
                <a:spcPct val="90000"/>
              </a:lnSpc>
            </a:pPr>
            <a:r>
              <a:rPr lang="en-US" sz="2500" dirty="0" smtClean="0"/>
              <a:t>She feels responsible for driving her husband to infidelity.</a:t>
            </a:r>
          </a:p>
        </p:txBody>
      </p:sp>
      <p:pic>
        <p:nvPicPr>
          <p:cNvPr id="20484" name="Picture 10" descr="co5">
            <a:hlinkClick r:id="rId3"/>
          </p:cNvPr>
          <p:cNvPicPr>
            <a:picLocks noGrp="1" noChangeAspect="1" noChangeArrowheads="1"/>
          </p:cNvPicPr>
          <p:nvPr>
            <p:ph sz="half" idx="2"/>
          </p:nvPr>
        </p:nvPicPr>
        <p:blipFill>
          <a:blip r:embed="rId4" cstate="print"/>
          <a:stretch>
            <a:fillRect/>
          </a:stretch>
        </p:blipFill>
        <p:spPr>
          <a:xfrm>
            <a:off x="5542875" y="1828800"/>
            <a:ext cx="2287349" cy="40386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Tituba</a:t>
            </a:r>
          </a:p>
        </p:txBody>
      </p:sp>
      <p:sp>
        <p:nvSpPr>
          <p:cNvPr id="21507" name="Rectangle 3"/>
          <p:cNvSpPr>
            <a:spLocks noGrp="1" noChangeArrowheads="1"/>
          </p:cNvSpPr>
          <p:nvPr>
            <p:ph type="body" sz="half" idx="1"/>
          </p:nvPr>
        </p:nvSpPr>
        <p:spPr>
          <a:xfrm>
            <a:off x="533400" y="1828800"/>
            <a:ext cx="4648200" cy="4038600"/>
          </a:xfrm>
        </p:spPr>
        <p:txBody>
          <a:bodyPr/>
          <a:lstStyle/>
          <a:p>
            <a:pPr eaLnBrk="1" hangingPunct="1">
              <a:lnSpc>
                <a:spcPct val="80000"/>
              </a:lnSpc>
            </a:pPr>
            <a:r>
              <a:rPr lang="en-US" sz="2500" dirty="0" smtClean="0"/>
              <a:t>Servant to the Parris household</a:t>
            </a:r>
          </a:p>
          <a:p>
            <a:pPr eaLnBrk="1" hangingPunct="1">
              <a:lnSpc>
                <a:spcPct val="80000"/>
              </a:lnSpc>
            </a:pPr>
            <a:r>
              <a:rPr lang="en-US" sz="2500" dirty="0" smtClean="0"/>
              <a:t>She is a native of Barbados.  </a:t>
            </a:r>
          </a:p>
          <a:p>
            <a:pPr eaLnBrk="1" hangingPunct="1">
              <a:lnSpc>
                <a:spcPct val="80000"/>
              </a:lnSpc>
            </a:pPr>
            <a:r>
              <a:rPr lang="en-US" sz="2500" dirty="0" smtClean="0"/>
              <a:t>She is enlisted by Ruth Putnam and Abigail to cast spells and create charms.  </a:t>
            </a:r>
          </a:p>
          <a:p>
            <a:pPr eaLnBrk="1" hangingPunct="1">
              <a:lnSpc>
                <a:spcPct val="80000"/>
              </a:lnSpc>
            </a:pPr>
            <a:r>
              <a:rPr lang="en-US" sz="2500" dirty="0" smtClean="0"/>
              <a:t>When Abigail turns on her to save herself from punishment, Tituba confesses to all and saves herself. </a:t>
            </a:r>
          </a:p>
        </p:txBody>
      </p:sp>
      <p:pic>
        <p:nvPicPr>
          <p:cNvPr id="21508" name="Picture 14" descr="cof">
            <a:hlinkClick r:id="rId3"/>
          </p:cNvPr>
          <p:cNvPicPr>
            <a:picLocks noGrp="1" noChangeAspect="1" noChangeArrowheads="1"/>
          </p:cNvPicPr>
          <p:nvPr>
            <p:ph sz="half" idx="2"/>
          </p:nvPr>
        </p:nvPicPr>
        <p:blipFill>
          <a:blip r:embed="rId4" cstate="print"/>
          <a:srcRect l="21906" r="5714"/>
          <a:stretch>
            <a:fillRect/>
          </a:stretch>
        </p:blipFill>
        <p:spPr>
          <a:xfrm>
            <a:off x="5181600" y="2209800"/>
            <a:ext cx="3505200" cy="32289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Arthur Miller"/>
          <p:cNvPicPr>
            <a:picLocks noChangeAspect="1" noChangeArrowheads="1"/>
          </p:cNvPicPr>
          <p:nvPr/>
        </p:nvPicPr>
        <p:blipFill>
          <a:blip r:embed="rId3" cstate="print"/>
          <a:srcRect/>
          <a:stretch>
            <a:fillRect/>
          </a:stretch>
        </p:blipFill>
        <p:spPr bwMode="auto">
          <a:xfrm>
            <a:off x="3962400" y="4114800"/>
            <a:ext cx="1422400" cy="1752600"/>
          </a:xfrm>
          <a:prstGeom prst="rect">
            <a:avLst/>
          </a:prstGeom>
          <a:noFill/>
          <a:ln w="9525">
            <a:noFill/>
            <a:miter lim="800000"/>
            <a:headEnd/>
            <a:tailEnd/>
          </a:ln>
        </p:spPr>
      </p:pic>
      <p:sp>
        <p:nvSpPr>
          <p:cNvPr id="7171" name="Rectangle 8"/>
          <p:cNvSpPr>
            <a:spLocks noGrp="1" noChangeArrowheads="1"/>
          </p:cNvSpPr>
          <p:nvPr>
            <p:ph type="title"/>
          </p:nvPr>
        </p:nvSpPr>
        <p:spPr/>
        <p:txBody>
          <a:bodyPr/>
          <a:lstStyle/>
          <a:p>
            <a:pPr eaLnBrk="1" hangingPunct="1"/>
            <a:r>
              <a:rPr lang="en-US" dirty="0" smtClean="0"/>
              <a:t>The Crucible is . . .</a:t>
            </a:r>
          </a:p>
        </p:txBody>
      </p:sp>
      <p:sp>
        <p:nvSpPr>
          <p:cNvPr id="7172" name="Rectangle 9"/>
          <p:cNvSpPr>
            <a:spLocks noGrp="1" noChangeArrowheads="1"/>
          </p:cNvSpPr>
          <p:nvPr>
            <p:ph type="body" sz="half" idx="1"/>
          </p:nvPr>
        </p:nvSpPr>
        <p:spPr>
          <a:xfrm>
            <a:off x="0" y="1676400"/>
            <a:ext cx="4000500" cy="4572000"/>
          </a:xfrm>
        </p:spPr>
        <p:txBody>
          <a:bodyPr>
            <a:normAutofit lnSpcReduction="10000"/>
          </a:bodyPr>
          <a:lstStyle/>
          <a:p>
            <a:pPr algn="ctr" eaLnBrk="1" hangingPunct="1">
              <a:buFont typeface="Wingdings" pitchFamily="2" charset="2"/>
              <a:buNone/>
            </a:pPr>
            <a:endParaRPr lang="en-US" sz="2700" dirty="0" smtClean="0"/>
          </a:p>
          <a:p>
            <a:pPr algn="ctr" eaLnBrk="1" hangingPunct="1">
              <a:buFont typeface="Wingdings" pitchFamily="2" charset="2"/>
              <a:buNone/>
            </a:pPr>
            <a:r>
              <a:rPr lang="en-US" dirty="0" smtClean="0"/>
              <a:t>Puritanism</a:t>
            </a:r>
          </a:p>
          <a:p>
            <a:pPr algn="ctr" eaLnBrk="1" hangingPunct="1">
              <a:buFont typeface="Wingdings" pitchFamily="2" charset="2"/>
              <a:buNone/>
            </a:pPr>
            <a:r>
              <a:rPr lang="en-US" dirty="0" smtClean="0"/>
              <a:t>+</a:t>
            </a:r>
          </a:p>
          <a:p>
            <a:pPr algn="ctr" eaLnBrk="1" hangingPunct="1">
              <a:buFont typeface="Wingdings" pitchFamily="2" charset="2"/>
              <a:buNone/>
            </a:pPr>
            <a:r>
              <a:rPr lang="en-US" dirty="0" smtClean="0"/>
              <a:t>Witchcraft</a:t>
            </a:r>
          </a:p>
          <a:p>
            <a:pPr algn="ctr" eaLnBrk="1" hangingPunct="1">
              <a:buFont typeface="Wingdings" pitchFamily="2" charset="2"/>
              <a:buNone/>
            </a:pPr>
            <a:r>
              <a:rPr lang="en-US" dirty="0" smtClean="0"/>
              <a:t>+</a:t>
            </a:r>
          </a:p>
          <a:p>
            <a:pPr algn="ctr" eaLnBrk="1" hangingPunct="1">
              <a:buFont typeface="Wingdings" pitchFamily="2" charset="2"/>
              <a:buNone/>
            </a:pPr>
            <a:r>
              <a:rPr lang="en-US" dirty="0" smtClean="0"/>
              <a:t>McCarthyism</a:t>
            </a:r>
          </a:p>
          <a:p>
            <a:pPr algn="ctr" eaLnBrk="1" hangingPunct="1">
              <a:buFont typeface="Wingdings" pitchFamily="2" charset="2"/>
              <a:buNone/>
            </a:pPr>
            <a:r>
              <a:rPr lang="en-US" dirty="0" smtClean="0"/>
              <a:t>+</a:t>
            </a:r>
          </a:p>
          <a:p>
            <a:pPr algn="ctr" eaLnBrk="1" hangingPunct="1">
              <a:buFont typeface="Wingdings" pitchFamily="2" charset="2"/>
              <a:buNone/>
            </a:pPr>
            <a:r>
              <a:rPr lang="en-US" dirty="0" smtClean="0"/>
              <a:t>Arthur Miller</a:t>
            </a:r>
          </a:p>
        </p:txBody>
      </p:sp>
      <p:pic>
        <p:nvPicPr>
          <p:cNvPr id="7173" name="Picture 11" descr="puritan"/>
          <p:cNvPicPr>
            <a:picLocks noGrp="1" noChangeAspect="1" noChangeArrowheads="1"/>
          </p:cNvPicPr>
          <p:nvPr>
            <p:ph sz="quarter" idx="2"/>
          </p:nvPr>
        </p:nvPicPr>
        <p:blipFill>
          <a:blip r:embed="rId4" cstate="print"/>
          <a:srcRect/>
          <a:stretch>
            <a:fillRect/>
          </a:stretch>
        </p:blipFill>
        <p:spPr>
          <a:xfrm>
            <a:off x="3733800" y="2057400"/>
            <a:ext cx="1836738" cy="1728788"/>
          </a:xfrm>
          <a:noFill/>
        </p:spPr>
      </p:pic>
      <p:pic>
        <p:nvPicPr>
          <p:cNvPr id="7174" name="Picture 14" descr="SalemWitchcraft"/>
          <p:cNvPicPr>
            <a:picLocks noGrp="1" noChangeAspect="1" noChangeArrowheads="1"/>
          </p:cNvPicPr>
          <p:nvPr>
            <p:ph sz="quarter" idx="3"/>
          </p:nvPr>
        </p:nvPicPr>
        <p:blipFill>
          <a:blip r:embed="rId5" cstate="print"/>
          <a:stretch>
            <a:fillRect/>
          </a:stretch>
        </p:blipFill>
        <p:spPr>
          <a:xfrm>
            <a:off x="5867400" y="4038600"/>
            <a:ext cx="2848192" cy="1943100"/>
          </a:xfrm>
          <a:noFill/>
        </p:spPr>
      </p:pic>
      <p:pic>
        <p:nvPicPr>
          <p:cNvPr id="7175" name="Picture 17" descr="McCarthyism"/>
          <p:cNvPicPr>
            <a:picLocks noChangeAspect="1" noChangeArrowheads="1"/>
          </p:cNvPicPr>
          <p:nvPr/>
        </p:nvPicPr>
        <p:blipFill>
          <a:blip r:embed="rId6" cstate="print"/>
          <a:srcRect/>
          <a:stretch>
            <a:fillRect/>
          </a:stretch>
        </p:blipFill>
        <p:spPr bwMode="auto">
          <a:xfrm>
            <a:off x="6172200" y="2057400"/>
            <a:ext cx="1333500" cy="1738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Reverend Parris</a:t>
            </a:r>
          </a:p>
        </p:txBody>
      </p:sp>
      <p:sp>
        <p:nvSpPr>
          <p:cNvPr id="22531" name="Rectangle 7"/>
          <p:cNvSpPr>
            <a:spLocks noGrp="1" noChangeArrowheads="1"/>
          </p:cNvSpPr>
          <p:nvPr>
            <p:ph type="body" sz="half" idx="1"/>
          </p:nvPr>
        </p:nvSpPr>
        <p:spPr>
          <a:xfrm>
            <a:off x="533400" y="1828800"/>
            <a:ext cx="4343400" cy="4038600"/>
          </a:xfrm>
        </p:spPr>
        <p:txBody>
          <a:bodyPr/>
          <a:lstStyle/>
          <a:p>
            <a:pPr eaLnBrk="1" hangingPunct="1"/>
            <a:r>
              <a:rPr lang="en-US" sz="2300" dirty="0" smtClean="0"/>
              <a:t>Pastor of the church in Salem</a:t>
            </a:r>
          </a:p>
          <a:p>
            <a:pPr eaLnBrk="1" hangingPunct="1"/>
            <a:r>
              <a:rPr lang="en-US" sz="2300" dirty="0" smtClean="0"/>
              <a:t>He is the father of Betty and the uncle of Abigail Williams.  </a:t>
            </a:r>
          </a:p>
          <a:p>
            <a:pPr eaLnBrk="1" hangingPunct="1"/>
            <a:r>
              <a:rPr lang="en-US" sz="2300" dirty="0" smtClean="0"/>
              <a:t>He believes that he is being persecuted and that the townspeople do not respect his position as a man of God.</a:t>
            </a:r>
          </a:p>
        </p:txBody>
      </p:sp>
      <p:pic>
        <p:nvPicPr>
          <p:cNvPr id="22532" name="Picture 12" descr="co9">
            <a:hlinkClick r:id="rId3"/>
          </p:cNvPr>
          <p:cNvPicPr>
            <a:picLocks noChangeAspect="1" noChangeArrowheads="1"/>
          </p:cNvPicPr>
          <p:nvPr/>
        </p:nvPicPr>
        <p:blipFill>
          <a:blip r:embed="rId4" cstate="print"/>
          <a:srcRect l="21333" r="9334" b="12000"/>
          <a:stretch>
            <a:fillRect/>
          </a:stretch>
        </p:blipFill>
        <p:spPr bwMode="auto">
          <a:xfrm>
            <a:off x="4876800" y="2133600"/>
            <a:ext cx="3810000" cy="3224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t>Deputy Governor Danforth</a:t>
            </a:r>
          </a:p>
        </p:txBody>
      </p:sp>
      <p:sp>
        <p:nvSpPr>
          <p:cNvPr id="23555" name="Rectangle 3"/>
          <p:cNvSpPr>
            <a:spLocks noGrp="1" noChangeArrowheads="1"/>
          </p:cNvSpPr>
          <p:nvPr>
            <p:ph idx="1"/>
          </p:nvPr>
        </p:nvSpPr>
        <p:spPr>
          <a:xfrm>
            <a:off x="533400" y="1828800"/>
            <a:ext cx="4191000" cy="4038600"/>
          </a:xfrm>
        </p:spPr>
        <p:txBody>
          <a:bodyPr/>
          <a:lstStyle/>
          <a:p>
            <a:pPr eaLnBrk="1" hangingPunct="1"/>
            <a:r>
              <a:rPr lang="en-US" sz="2700" dirty="0" smtClean="0"/>
              <a:t>He seems to feel particularly strongly that the girls are honest.  </a:t>
            </a:r>
          </a:p>
          <a:p>
            <a:pPr eaLnBrk="1" hangingPunct="1"/>
            <a:r>
              <a:rPr lang="en-US" sz="2700" dirty="0" smtClean="0"/>
              <a:t>He is sensitive to the presence of the devil and reacts explosively to whatever evidence is presented.</a:t>
            </a:r>
          </a:p>
        </p:txBody>
      </p:sp>
      <p:pic>
        <p:nvPicPr>
          <p:cNvPr id="23556" name="Picture 5" descr="co7">
            <a:hlinkClick r:id="rId3"/>
          </p:cNvPr>
          <p:cNvPicPr>
            <a:picLocks noChangeAspect="1" noChangeArrowheads="1"/>
          </p:cNvPicPr>
          <p:nvPr/>
        </p:nvPicPr>
        <p:blipFill>
          <a:blip r:embed="rId4" cstate="print"/>
          <a:srcRect l="23662" r="19623" b="10417"/>
          <a:stretch>
            <a:fillRect/>
          </a:stretch>
        </p:blipFill>
        <p:spPr bwMode="auto">
          <a:xfrm>
            <a:off x="5181600" y="1828800"/>
            <a:ext cx="340201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n-US" sz="4000" dirty="0" smtClean="0"/>
              <a:t>The Girls								</a:t>
            </a:r>
          </a:p>
        </p:txBody>
      </p:sp>
      <p:sp>
        <p:nvSpPr>
          <p:cNvPr id="24579" name="Rectangle 3"/>
          <p:cNvSpPr>
            <a:spLocks noGrp="1" noChangeArrowheads="1"/>
          </p:cNvSpPr>
          <p:nvPr>
            <p:ph sz="half" idx="1"/>
          </p:nvPr>
        </p:nvSpPr>
        <p:spPr>
          <a:xfrm>
            <a:off x="304800" y="1295400"/>
            <a:ext cx="5562600" cy="4572000"/>
          </a:xfrm>
        </p:spPr>
        <p:txBody>
          <a:bodyPr/>
          <a:lstStyle/>
          <a:p>
            <a:pPr eaLnBrk="1" hangingPunct="1">
              <a:lnSpc>
                <a:spcPct val="80000"/>
              </a:lnSpc>
            </a:pPr>
            <a:r>
              <a:rPr lang="en-US" sz="1800" b="1" dirty="0" smtClean="0"/>
              <a:t>Betty Parris-</a:t>
            </a:r>
            <a:r>
              <a:rPr lang="en-US" sz="1800" dirty="0" smtClean="0"/>
              <a:t> Daughter of the Reverend, cousin to Abigail Williams.  She is a weak girl who goes along with her cousin as soon as she is threatened.</a:t>
            </a:r>
            <a:endParaRPr lang="en-US" sz="1800" b="1" dirty="0" smtClean="0"/>
          </a:p>
          <a:p>
            <a:pPr eaLnBrk="1" hangingPunct="1">
              <a:lnSpc>
                <a:spcPct val="80000"/>
              </a:lnSpc>
            </a:pPr>
            <a:r>
              <a:rPr lang="en-US" sz="1800" b="1" dirty="0" smtClean="0"/>
              <a:t>Susanna Walcott-</a:t>
            </a:r>
            <a:r>
              <a:rPr lang="en-US" sz="1800" dirty="0" smtClean="0"/>
              <a:t>One of the girls.  She is initially sent between Parris and Dr. Griggs to determine the cause of Betty's ailment. She is easily guided by Abigail.</a:t>
            </a:r>
            <a:endParaRPr lang="en-US" sz="1800" b="1" dirty="0" smtClean="0"/>
          </a:p>
          <a:p>
            <a:pPr eaLnBrk="1" hangingPunct="1">
              <a:lnSpc>
                <a:spcPct val="80000"/>
              </a:lnSpc>
            </a:pPr>
            <a:r>
              <a:rPr lang="en-US" sz="1800" b="1" dirty="0" smtClean="0"/>
              <a:t>Mercy Lewis-</a:t>
            </a:r>
            <a:r>
              <a:rPr lang="en-US" sz="1800" dirty="0" smtClean="0"/>
              <a:t> Servant to the Putnam household.  She is a merciless girl who seems to delight in the girls' activities.</a:t>
            </a:r>
            <a:endParaRPr lang="en-US" sz="1800" b="1" dirty="0" smtClean="0"/>
          </a:p>
          <a:p>
            <a:pPr eaLnBrk="1" hangingPunct="1">
              <a:lnSpc>
                <a:spcPct val="80000"/>
              </a:lnSpc>
            </a:pPr>
            <a:r>
              <a:rPr lang="en-US" sz="1800" b="1" dirty="0" smtClean="0"/>
              <a:t>Mary Warren-</a:t>
            </a:r>
            <a:r>
              <a:rPr lang="en-US" sz="1800" dirty="0" smtClean="0"/>
              <a:t>Servant to the Proctor household.  Abigail uses her to effectively accuse Elizabeth.  John Proctor takes Mary to the court to confess that the girls are only pretending.  She is not strong enough to fight Abigail and as soon as Abigail leads the other girls against her, Mary caves and runs back to her side by accusing Proctor himself.</a:t>
            </a:r>
          </a:p>
        </p:txBody>
      </p:sp>
      <p:pic>
        <p:nvPicPr>
          <p:cNvPr id="24580" name="Picture 10" descr="cod">
            <a:hlinkClick r:id="rId3"/>
          </p:cNvPr>
          <p:cNvPicPr>
            <a:picLocks noChangeAspect="1" noChangeArrowheads="1"/>
          </p:cNvPicPr>
          <p:nvPr/>
        </p:nvPicPr>
        <p:blipFill>
          <a:blip r:embed="rId4" cstate="print"/>
          <a:srcRect l="16222" r="26445"/>
          <a:stretch>
            <a:fillRect/>
          </a:stretch>
        </p:blipFill>
        <p:spPr bwMode="auto">
          <a:xfrm>
            <a:off x="5943600" y="1905000"/>
            <a:ext cx="26225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p:txBody>
          <a:bodyPr>
            <a:normAutofit fontScale="90000"/>
          </a:bodyPr>
          <a:lstStyle/>
          <a:p>
            <a:pPr eaLnBrk="1" hangingPunct="1"/>
            <a:r>
              <a:rPr lang="en-US" sz="4000" dirty="0" smtClean="0"/>
              <a:t/>
            </a:r>
            <a:br>
              <a:rPr lang="en-US" sz="4000" dirty="0" smtClean="0"/>
            </a:br>
            <a:r>
              <a:rPr lang="en-US" sz="4000" dirty="0" smtClean="0"/>
              <a:t>Drama Basics</a:t>
            </a:r>
            <a:br>
              <a:rPr lang="en-US" sz="4000" dirty="0" smtClean="0"/>
            </a:br>
            <a:endParaRPr lang="en-US" sz="4000" dirty="0" smtClean="0"/>
          </a:p>
        </p:txBody>
      </p:sp>
      <p:graphicFrame>
        <p:nvGraphicFramePr>
          <p:cNvPr id="1026" name="Object 4"/>
          <p:cNvGraphicFramePr>
            <a:graphicFrameLocks noGrp="1" noChangeAspect="1"/>
          </p:cNvGraphicFramePr>
          <p:nvPr>
            <p:ph idx="1"/>
          </p:nvPr>
        </p:nvGraphicFramePr>
        <p:xfrm>
          <a:off x="2884488" y="1295400"/>
          <a:ext cx="3592512" cy="4648200"/>
        </p:xfrm>
        <a:graphic>
          <a:graphicData uri="http://schemas.openxmlformats.org/presentationml/2006/ole">
            <mc:AlternateContent xmlns:mc="http://schemas.openxmlformats.org/markup-compatibility/2006">
              <mc:Choice xmlns:v="urn:schemas-microsoft-com:vml" Requires="v">
                <p:oleObj spid="_x0000_s1027" name="Acrobat Document" r:id="rId4" imgW="5830114" imgH="7542857" progId="AcroExch.Document.7">
                  <p:embed/>
                </p:oleObj>
              </mc:Choice>
              <mc:Fallback>
                <p:oleObj name="Acrobat Document" r:id="rId4" imgW="5830114" imgH="7542857" progId="AcroExch.Document.7">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9135" t="14244" r="14122" b="45810"/>
                      <a:stretch>
                        <a:fillRect/>
                      </a:stretch>
                    </p:blipFill>
                    <p:spPr bwMode="auto">
                      <a:xfrm>
                        <a:off x="2884488" y="1295400"/>
                        <a:ext cx="359251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noGrp="1" noChangeArrowheads="1"/>
          </p:cNvSpPr>
          <p:nvPr>
            <p:ph type="title"/>
          </p:nvPr>
        </p:nvSpPr>
        <p:spPr>
          <a:xfrm>
            <a:off x="533400" y="473075"/>
            <a:ext cx="8153400" cy="898525"/>
          </a:xfrm>
        </p:spPr>
        <p:txBody>
          <a:bodyPr/>
          <a:lstStyle/>
          <a:p>
            <a:pPr eaLnBrk="1" hangingPunct="1"/>
            <a:r>
              <a:rPr lang="en-US" dirty="0" smtClean="0"/>
              <a:t>Drama Basics (cont’d)</a:t>
            </a:r>
          </a:p>
        </p:txBody>
      </p:sp>
      <p:graphicFrame>
        <p:nvGraphicFramePr>
          <p:cNvPr id="2050" name="Object 4"/>
          <p:cNvGraphicFramePr>
            <a:graphicFrameLocks noGrp="1" noChangeAspect="1"/>
          </p:cNvGraphicFramePr>
          <p:nvPr>
            <p:ph idx="4294967295"/>
          </p:nvPr>
        </p:nvGraphicFramePr>
        <p:xfrm>
          <a:off x="0" y="1600200"/>
          <a:ext cx="7772400" cy="4419600"/>
        </p:xfrm>
        <a:graphic>
          <a:graphicData uri="http://schemas.openxmlformats.org/presentationml/2006/ole">
            <mc:AlternateContent xmlns:mc="http://schemas.openxmlformats.org/markup-compatibility/2006">
              <mc:Choice xmlns:v="urn:schemas-microsoft-com:vml" Requires="v">
                <p:oleObj spid="_x0000_s2051" name="Acrobat Document" r:id="rId4" imgW="5830114" imgH="7542857" progId="AcroExch.Document.7">
                  <p:embed/>
                </p:oleObj>
              </mc:Choice>
              <mc:Fallback>
                <p:oleObj name="Acrobat Document" r:id="rId4" imgW="5830114" imgH="7542857" progId="AcroExch.Document.7">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l="12006" t="53009" r="18213" b="19481"/>
                      <a:stretch>
                        <a:fillRect/>
                      </a:stretch>
                    </p:blipFill>
                    <p:spPr bwMode="auto">
                      <a:xfrm>
                        <a:off x="0" y="1600200"/>
                        <a:ext cx="777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p:cNvGraphicFramePr>
            <a:graphicFrameLocks noGrp="1" noChangeAspect="1"/>
          </p:cNvGraphicFramePr>
          <p:nvPr>
            <p:ph idx="1"/>
          </p:nvPr>
        </p:nvGraphicFramePr>
        <p:xfrm>
          <a:off x="2430463" y="381000"/>
          <a:ext cx="4357687" cy="5638800"/>
        </p:xfrm>
        <a:graphic>
          <a:graphicData uri="http://schemas.openxmlformats.org/presentationml/2006/ole">
            <mc:AlternateContent xmlns:mc="http://schemas.openxmlformats.org/markup-compatibility/2006">
              <mc:Choice xmlns:v="urn:schemas-microsoft-com:vml" Requires="v">
                <p:oleObj spid="_x0000_s3075" name="Acrobat Document" r:id="rId4" imgW="5830114" imgH="7542857" progId="AcroExch.Document.7">
                  <p:embed/>
                </p:oleObj>
              </mc:Choice>
              <mc:Fallback>
                <p:oleObj name="Acrobat Document" r:id="rId4" imgW="5830114" imgH="7542857" progId="AcroExch.Document.7">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t="9863" b="10001"/>
                      <a:stretch>
                        <a:fillRect/>
                      </a:stretch>
                    </p:blipFill>
                    <p:spPr bwMode="auto">
                      <a:xfrm>
                        <a:off x="2430463" y="381000"/>
                        <a:ext cx="435768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473075"/>
            <a:ext cx="8153400" cy="822325"/>
          </a:xfrm>
        </p:spPr>
        <p:txBody>
          <a:bodyPr/>
          <a:lstStyle/>
          <a:p>
            <a:pPr eaLnBrk="1" hangingPunct="1"/>
            <a:r>
              <a:rPr lang="en-US" dirty="0" smtClean="0"/>
              <a:t>American Drama</a:t>
            </a:r>
          </a:p>
        </p:txBody>
      </p:sp>
      <p:sp>
        <p:nvSpPr>
          <p:cNvPr id="25603" name="Rectangle 3"/>
          <p:cNvSpPr>
            <a:spLocks noGrp="1" noChangeArrowheads="1"/>
          </p:cNvSpPr>
          <p:nvPr>
            <p:ph idx="1"/>
          </p:nvPr>
        </p:nvSpPr>
        <p:spPr>
          <a:xfrm>
            <a:off x="533400" y="1371600"/>
            <a:ext cx="8153400" cy="4953000"/>
          </a:xfrm>
        </p:spPr>
        <p:txBody>
          <a:bodyPr/>
          <a:lstStyle/>
          <a:p>
            <a:pPr eaLnBrk="1" hangingPunct="1">
              <a:lnSpc>
                <a:spcPct val="80000"/>
              </a:lnSpc>
              <a:buFont typeface="Wingdings" pitchFamily="2" charset="2"/>
              <a:buNone/>
            </a:pPr>
            <a:endParaRPr lang="en-US" sz="2000" dirty="0" smtClean="0"/>
          </a:p>
          <a:p>
            <a:pPr eaLnBrk="1" hangingPunct="1">
              <a:lnSpc>
                <a:spcPct val="80000"/>
              </a:lnSpc>
            </a:pPr>
            <a:r>
              <a:rPr lang="en-US" sz="2200" dirty="0" smtClean="0"/>
              <a:t>Drama is probably the most difficult form of writing.</a:t>
            </a:r>
          </a:p>
          <a:p>
            <a:pPr eaLnBrk="1" hangingPunct="1">
              <a:lnSpc>
                <a:spcPct val="80000"/>
              </a:lnSpc>
            </a:pPr>
            <a:r>
              <a:rPr lang="en-US" sz="2200" dirty="0" smtClean="0"/>
              <a:t>A play is not finished in the same way that a poem or novel is because after it is written, it still needs to be brought to life on a stage.</a:t>
            </a:r>
          </a:p>
          <a:p>
            <a:pPr eaLnBrk="1" hangingPunct="1">
              <a:lnSpc>
                <a:spcPct val="80000"/>
              </a:lnSpc>
            </a:pPr>
            <a:r>
              <a:rPr lang="en-US" sz="2200" dirty="0" smtClean="0"/>
              <a:t>A play primarily engages the enthusiasm of directors, actors, and technicians through </a:t>
            </a:r>
            <a:r>
              <a:rPr lang="en-US" sz="2200" i="1" dirty="0" smtClean="0"/>
              <a:t>the story</a:t>
            </a:r>
            <a:r>
              <a:rPr lang="en-US" sz="2200" dirty="0" smtClean="0"/>
              <a:t>.</a:t>
            </a:r>
          </a:p>
          <a:p>
            <a:pPr eaLnBrk="1" hangingPunct="1">
              <a:lnSpc>
                <a:spcPct val="80000"/>
              </a:lnSpc>
            </a:pPr>
            <a:r>
              <a:rPr lang="en-US" sz="2200" dirty="0" smtClean="0"/>
              <a:t>The playwright makes the audience concerned for a character by focusing on a conflict that involves something important to the characters.</a:t>
            </a:r>
          </a:p>
          <a:p>
            <a:pPr eaLnBrk="1" hangingPunct="1">
              <a:lnSpc>
                <a:spcPct val="80000"/>
              </a:lnSpc>
            </a:pPr>
            <a:r>
              <a:rPr lang="en-US" sz="2200" dirty="0" smtClean="0"/>
              <a:t>The protagonist of a play is the major character who usually drives the action forward.</a:t>
            </a:r>
          </a:p>
          <a:p>
            <a:pPr eaLnBrk="1" hangingPunct="1">
              <a:lnSpc>
                <a:spcPct val="80000"/>
              </a:lnSpc>
            </a:pPr>
            <a:r>
              <a:rPr lang="en-US" sz="2200" dirty="0" smtClean="0"/>
              <a:t>Exposition gives the audience background information.</a:t>
            </a:r>
          </a:p>
          <a:p>
            <a:pPr eaLnBrk="1" hangingPunct="1">
              <a:lnSpc>
                <a:spcPct val="80000"/>
              </a:lnSpc>
            </a:pPr>
            <a:r>
              <a:rPr lang="en-US" sz="2200" dirty="0" smtClean="0"/>
              <a:t>Most of the plays that are produced in the United States today are produced with the hope that they will make money.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American Drama (cont’d)</a:t>
            </a:r>
          </a:p>
        </p:txBody>
      </p:sp>
      <p:sp>
        <p:nvSpPr>
          <p:cNvPr id="26627" name="Rectangle 3"/>
          <p:cNvSpPr>
            <a:spLocks noGrp="1" noChangeArrowheads="1"/>
          </p:cNvSpPr>
          <p:nvPr>
            <p:ph idx="1"/>
          </p:nvPr>
        </p:nvSpPr>
        <p:spPr/>
        <p:txBody>
          <a:bodyPr/>
          <a:lstStyle/>
          <a:p>
            <a:pPr eaLnBrk="1" hangingPunct="1">
              <a:lnSpc>
                <a:spcPct val="80000"/>
              </a:lnSpc>
            </a:pPr>
            <a:r>
              <a:rPr lang="en-US" sz="2200" dirty="0" smtClean="0"/>
              <a:t>Playwrights must usually find an agent who submits a play to producers who are likely to consider it.</a:t>
            </a:r>
          </a:p>
          <a:p>
            <a:pPr eaLnBrk="1" hangingPunct="1">
              <a:lnSpc>
                <a:spcPct val="80000"/>
              </a:lnSpc>
            </a:pPr>
            <a:r>
              <a:rPr lang="en-US" sz="2200" dirty="0" smtClean="0"/>
              <a:t>The producer . . . .</a:t>
            </a:r>
          </a:p>
          <a:p>
            <a:pPr lvl="1" eaLnBrk="1" hangingPunct="1">
              <a:lnSpc>
                <a:spcPct val="80000"/>
              </a:lnSpc>
            </a:pPr>
            <a:r>
              <a:rPr lang="en-US" sz="1900" dirty="0" smtClean="0"/>
              <a:t>advances money to finance a play.</a:t>
            </a:r>
          </a:p>
          <a:p>
            <a:pPr lvl="1" eaLnBrk="1" hangingPunct="1">
              <a:lnSpc>
                <a:spcPct val="80000"/>
              </a:lnSpc>
            </a:pPr>
            <a:r>
              <a:rPr lang="en-US" sz="1900" dirty="0" smtClean="0"/>
              <a:t>meets with agents who represent the playwrights.</a:t>
            </a:r>
          </a:p>
          <a:p>
            <a:pPr lvl="1" eaLnBrk="1" hangingPunct="1">
              <a:lnSpc>
                <a:spcPct val="80000"/>
              </a:lnSpc>
            </a:pPr>
            <a:r>
              <a:rPr lang="en-US" sz="1900" dirty="0" smtClean="0"/>
              <a:t>works with a playwright on changes to a play.</a:t>
            </a:r>
          </a:p>
          <a:p>
            <a:pPr eaLnBrk="1" hangingPunct="1">
              <a:lnSpc>
                <a:spcPct val="80000"/>
              </a:lnSpc>
            </a:pPr>
            <a:r>
              <a:rPr lang="en-US" sz="2200" dirty="0" smtClean="0"/>
              <a:t>Theater is a collaborative medium.</a:t>
            </a:r>
          </a:p>
          <a:p>
            <a:pPr eaLnBrk="1" hangingPunct="1">
              <a:lnSpc>
                <a:spcPct val="80000"/>
              </a:lnSpc>
            </a:pPr>
            <a:r>
              <a:rPr lang="en-US" sz="2200" dirty="0" smtClean="0"/>
              <a:t>A director and actors “take away” a play from its author.</a:t>
            </a:r>
          </a:p>
          <a:p>
            <a:pPr eaLnBrk="1" hangingPunct="1">
              <a:lnSpc>
                <a:spcPct val="80000"/>
              </a:lnSpc>
            </a:pPr>
            <a:r>
              <a:rPr lang="en-US" sz="2200" dirty="0" smtClean="0"/>
              <a:t>Rehearsals are both pleasant and tense.</a:t>
            </a:r>
          </a:p>
          <a:p>
            <a:pPr eaLnBrk="1" hangingPunct="1">
              <a:lnSpc>
                <a:spcPct val="80000"/>
              </a:lnSpc>
            </a:pPr>
            <a:r>
              <a:rPr lang="en-US" sz="2200" dirty="0" smtClean="0"/>
              <a:t>Producers seldom take risks on plays.</a:t>
            </a:r>
          </a:p>
          <a:p>
            <a:pPr eaLnBrk="1" hangingPunct="1">
              <a:lnSpc>
                <a:spcPct val="80000"/>
              </a:lnSpc>
            </a:pPr>
            <a:r>
              <a:rPr lang="en-US" sz="2200" dirty="0" smtClean="0"/>
              <a:t>Thousands of plays are copyrighted each year.</a:t>
            </a:r>
          </a:p>
          <a:p>
            <a:pPr eaLnBrk="1" hangingPunct="1">
              <a:lnSpc>
                <a:spcPct val="80000"/>
              </a:lnSpc>
            </a:pPr>
            <a:r>
              <a:rPr lang="en-US" sz="2200" dirty="0" smtClean="0"/>
              <a:t>The audience can contribute to a good performance</a:t>
            </a:r>
            <a:r>
              <a:rPr lang="en-US" sz="2000" dirty="0" smtClean="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84213" y="1052513"/>
            <a:ext cx="7920037" cy="3785652"/>
          </a:xfrm>
          <a:prstGeom prst="rect">
            <a:avLst/>
          </a:prstGeom>
          <a:noFill/>
          <a:ln w="9525">
            <a:noFill/>
            <a:miter lim="800000"/>
            <a:headEnd/>
            <a:tailEnd/>
          </a:ln>
        </p:spPr>
        <p:txBody>
          <a:bodyPr>
            <a:spAutoFit/>
          </a:bodyPr>
          <a:lstStyle/>
          <a:p>
            <a:pPr eaLnBrk="1" hangingPunct="1"/>
            <a:r>
              <a:rPr lang="en-GB" sz="2400" dirty="0">
                <a:cs typeface="Arial" charset="0"/>
              </a:rPr>
              <a:t>This powerpoint was kindly donated to </a:t>
            </a:r>
            <a:r>
              <a:rPr lang="en-GB" sz="2400" dirty="0">
                <a:cs typeface="Arial" charset="0"/>
                <a:hlinkClick r:id="rId3"/>
              </a:rPr>
              <a:t>www.worldofteaching.com</a:t>
            </a:r>
            <a:endParaRPr lang="en-GB" sz="2400" dirty="0">
              <a:cs typeface="Arial" charset="0"/>
            </a:endParaRPr>
          </a:p>
          <a:p>
            <a:pPr eaLnBrk="1" hangingPunct="1"/>
            <a:endParaRPr lang="en-GB" sz="2400" dirty="0">
              <a:cs typeface="Arial" charset="0"/>
            </a:endParaRPr>
          </a:p>
          <a:p>
            <a:pPr eaLnBrk="1" hangingPunct="1"/>
            <a:endParaRPr lang="en-GB" sz="2400" dirty="0">
              <a:cs typeface="Arial" charset="0"/>
            </a:endParaRPr>
          </a:p>
          <a:p>
            <a:pPr eaLnBrk="1" hangingPunct="1"/>
            <a:endParaRPr lang="en-GB" sz="2400" dirty="0">
              <a:cs typeface="Arial" charset="0"/>
            </a:endParaRPr>
          </a:p>
          <a:p>
            <a:pPr eaLnBrk="1" hangingPunct="1"/>
            <a:endParaRPr lang="en-GB" sz="2400" dirty="0">
              <a:cs typeface="Arial" charset="0"/>
            </a:endParaRPr>
          </a:p>
          <a:p>
            <a:pPr eaLnBrk="1" hangingPunct="1"/>
            <a:r>
              <a:rPr lang="en-GB" sz="2400" dirty="0">
                <a:cs typeface="Arial" charset="0"/>
                <a:hlinkClick r:id="rId3"/>
              </a:rPr>
              <a:t>http://www.worldofteaching.com</a:t>
            </a:r>
            <a:r>
              <a:rPr lang="en-GB" sz="2400" dirty="0">
                <a:cs typeface="Arial" charset="0"/>
              </a:rPr>
              <a:t> is home to over a thousand powerpoints submitted by teachers. This is a completely free site and requires no registration. Please visit and I hope it will help in your teaching.</a:t>
            </a:r>
            <a:endParaRPr lang="en-US" sz="2400" dirty="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r>
              <a:rPr lang="en-US" dirty="0" smtClean="0"/>
              <a:t>Puritanism</a:t>
            </a:r>
          </a:p>
        </p:txBody>
      </p:sp>
      <p:pic>
        <p:nvPicPr>
          <p:cNvPr id="8196" name="Picture 5" descr="puritans_1_lg"/>
          <p:cNvPicPr>
            <a:picLocks noGrp="1" noChangeAspect="1" noChangeArrowheads="1"/>
          </p:cNvPicPr>
          <p:nvPr>
            <p:ph idx="1"/>
          </p:nvPr>
        </p:nvPicPr>
        <p:blipFill>
          <a:blip r:embed="rId3" cstate="print"/>
          <a:srcRect/>
          <a:stretch>
            <a:fillRect/>
          </a:stretch>
        </p:blipFill>
        <p:spPr>
          <a:xfrm>
            <a:off x="4495800" y="457200"/>
            <a:ext cx="2743200" cy="1649413"/>
          </a:xfrm>
          <a:noFill/>
        </p:spPr>
      </p:pic>
      <p:sp>
        <p:nvSpPr>
          <p:cNvPr id="8195" name="Rectangle 7"/>
          <p:cNvSpPr>
            <a:spLocks noGrp="1" noChangeArrowheads="1"/>
          </p:cNvSpPr>
          <p:nvPr>
            <p:ph type="body" idx="4294967295"/>
          </p:nvPr>
        </p:nvSpPr>
        <p:spPr>
          <a:xfrm>
            <a:off x="990600" y="2286000"/>
            <a:ext cx="8153400" cy="3581400"/>
          </a:xfrm>
        </p:spPr>
        <p:txBody>
          <a:bodyPr>
            <a:noAutofit/>
          </a:bodyPr>
          <a:lstStyle/>
          <a:p>
            <a:pPr eaLnBrk="1" hangingPunct="1"/>
            <a:r>
              <a:rPr lang="en-US" dirty="0" smtClean="0"/>
              <a:t>Christian faith that originated in England during the early 1600s</a:t>
            </a:r>
          </a:p>
          <a:p>
            <a:pPr eaLnBrk="1" hangingPunct="1"/>
            <a:r>
              <a:rPr lang="en-US" dirty="0" smtClean="0"/>
              <a:t>Puritans believed in predestination</a:t>
            </a:r>
          </a:p>
          <a:p>
            <a:pPr eaLnBrk="1" hangingPunct="1"/>
            <a:r>
              <a:rPr lang="en-US" dirty="0" smtClean="0"/>
              <a:t>They split from the Church of England in 1633</a:t>
            </a:r>
          </a:p>
          <a:p>
            <a:pPr eaLnBrk="1" hangingPunct="1"/>
            <a:r>
              <a:rPr lang="en-US" dirty="0" smtClean="0"/>
              <a:t>Many emigrated to the American colonies</a:t>
            </a:r>
          </a:p>
          <a:p>
            <a:pPr eaLnBrk="1" hangingPunct="1"/>
            <a:r>
              <a:rPr lang="en-US" dirty="0" smtClean="0"/>
              <a:t>Their radical beliefs flourished in the new world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Witchcraft in Salem</a:t>
            </a:r>
          </a:p>
        </p:txBody>
      </p:sp>
      <p:pic>
        <p:nvPicPr>
          <p:cNvPr id="9220" name="Picture 5" descr="jacobstrial"/>
          <p:cNvPicPr>
            <a:picLocks noGrp="1" noChangeAspect="1" noChangeArrowheads="1"/>
          </p:cNvPicPr>
          <p:nvPr>
            <p:ph idx="1"/>
          </p:nvPr>
        </p:nvPicPr>
        <p:blipFill>
          <a:blip r:embed="rId3" cstate="print"/>
          <a:srcRect/>
          <a:stretch>
            <a:fillRect/>
          </a:stretch>
        </p:blipFill>
        <p:spPr>
          <a:xfrm>
            <a:off x="5334000" y="2286000"/>
            <a:ext cx="3276600" cy="2403475"/>
          </a:xfrm>
          <a:noFill/>
        </p:spPr>
      </p:pic>
      <p:sp>
        <p:nvSpPr>
          <p:cNvPr id="9219" name="Rectangle 7"/>
          <p:cNvSpPr>
            <a:spLocks noGrp="1" noChangeArrowheads="1"/>
          </p:cNvSpPr>
          <p:nvPr>
            <p:ph type="body" idx="4294967295"/>
          </p:nvPr>
        </p:nvSpPr>
        <p:spPr>
          <a:xfrm>
            <a:off x="0" y="1371600"/>
            <a:ext cx="4953000" cy="4038600"/>
          </a:xfrm>
        </p:spPr>
        <p:txBody>
          <a:bodyPr>
            <a:noAutofit/>
          </a:bodyPr>
          <a:lstStyle/>
          <a:p>
            <a:pPr eaLnBrk="1" hangingPunct="1">
              <a:lnSpc>
                <a:spcPct val="90000"/>
              </a:lnSpc>
            </a:pPr>
            <a:r>
              <a:rPr lang="en-US" dirty="0" smtClean="0"/>
              <a:t>Like all Puritans, the residents of Salem Village believed in witches and in witchcraft.  </a:t>
            </a:r>
          </a:p>
          <a:p>
            <a:pPr eaLnBrk="1" hangingPunct="1">
              <a:lnSpc>
                <a:spcPct val="90000"/>
              </a:lnSpc>
            </a:pPr>
            <a:r>
              <a:rPr lang="en-US" dirty="0" smtClean="0"/>
              <a:t>Witchcraft was “entering into a </a:t>
            </a:r>
            <a:r>
              <a:rPr lang="en-US" dirty="0" smtClean="0"/>
              <a:t>pact </a:t>
            </a:r>
            <a:r>
              <a:rPr lang="en-US" dirty="0" smtClean="0"/>
              <a:t>with the devil in exchange for certain powers to do evil.”  </a:t>
            </a:r>
          </a:p>
          <a:p>
            <a:pPr eaLnBrk="1" hangingPunct="1">
              <a:lnSpc>
                <a:spcPct val="90000"/>
              </a:lnSpc>
            </a:pPr>
            <a:r>
              <a:rPr lang="en-US" dirty="0" smtClean="0"/>
              <a:t>Considered it both a sin and a crime; it was a very serious accusation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153400" cy="1143000"/>
          </a:xfrm>
        </p:spPr>
        <p:txBody>
          <a:bodyPr/>
          <a:lstStyle/>
          <a:p>
            <a:pPr eaLnBrk="1" hangingPunct="1"/>
            <a:r>
              <a:rPr lang="en-US" dirty="0" smtClean="0"/>
              <a:t>Witchcraft in Salem</a:t>
            </a:r>
          </a:p>
        </p:txBody>
      </p:sp>
      <p:sp>
        <p:nvSpPr>
          <p:cNvPr id="10243" name="Rectangle 3"/>
          <p:cNvSpPr>
            <a:spLocks noGrp="1" noChangeArrowheads="1"/>
          </p:cNvSpPr>
          <p:nvPr>
            <p:ph type="body" sz="half" idx="1"/>
          </p:nvPr>
        </p:nvSpPr>
        <p:spPr>
          <a:xfrm>
            <a:off x="304800" y="990600"/>
            <a:ext cx="4343400" cy="4038600"/>
          </a:xfrm>
        </p:spPr>
        <p:txBody>
          <a:bodyPr>
            <a:noAutofit/>
          </a:bodyPr>
          <a:lstStyle/>
          <a:p>
            <a:pPr eaLnBrk="1" hangingPunct="1">
              <a:lnSpc>
                <a:spcPct val="90000"/>
              </a:lnSpc>
            </a:pPr>
            <a:r>
              <a:rPr lang="en-US" sz="2800" dirty="0" smtClean="0"/>
              <a:t>Witchcraft hysteria began in Salem, Massachusetts, in early 1692.</a:t>
            </a:r>
          </a:p>
          <a:p>
            <a:pPr eaLnBrk="1" hangingPunct="1">
              <a:lnSpc>
                <a:spcPct val="90000"/>
              </a:lnSpc>
            </a:pPr>
            <a:r>
              <a:rPr lang="en-US" sz="2800" dirty="0" smtClean="0"/>
              <a:t>Reverend Samuel Parris’s daughter and Abigail Williams started having fits of convulsion, screaming, and hallucination.</a:t>
            </a:r>
          </a:p>
          <a:p>
            <a:pPr eaLnBrk="1" hangingPunct="1">
              <a:lnSpc>
                <a:spcPct val="90000"/>
              </a:lnSpc>
            </a:pPr>
            <a:r>
              <a:rPr lang="en-US" sz="2800" dirty="0" smtClean="0"/>
              <a:t>A doctor examined the girls and concluded that the only explanation for these bizarre  behaviors was witchcraft.</a:t>
            </a:r>
          </a:p>
        </p:txBody>
      </p:sp>
      <p:pic>
        <p:nvPicPr>
          <p:cNvPr id="10244" name="Picture 7" descr="salemwitchtrials">
            <a:hlinkClick r:id="rId3"/>
          </p:cNvPr>
          <p:cNvPicPr>
            <a:picLocks noGrp="1" noChangeAspect="1" noChangeArrowheads="1"/>
          </p:cNvPicPr>
          <p:nvPr>
            <p:ph sz="quarter" idx="2"/>
          </p:nvPr>
        </p:nvPicPr>
        <p:blipFill>
          <a:blip r:embed="rId4" cstate="print"/>
          <a:srcRect/>
          <a:stretch>
            <a:fillRect/>
          </a:stretch>
        </p:blipFill>
        <p:spPr>
          <a:xfrm>
            <a:off x="4953000" y="2438400"/>
            <a:ext cx="3810000" cy="29940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en-US" dirty="0" smtClean="0"/>
              <a:t>Witchcraft in Salem	</a:t>
            </a:r>
          </a:p>
        </p:txBody>
      </p:sp>
      <p:sp>
        <p:nvSpPr>
          <p:cNvPr id="11267" name="Rectangle 3"/>
          <p:cNvSpPr>
            <a:spLocks noGrp="1" noChangeArrowheads="1"/>
          </p:cNvSpPr>
          <p:nvPr>
            <p:ph type="body" sz="half" idx="1"/>
          </p:nvPr>
        </p:nvSpPr>
        <p:spPr/>
        <p:txBody>
          <a:bodyPr>
            <a:noAutofit/>
          </a:bodyPr>
          <a:lstStyle/>
          <a:p>
            <a:pPr eaLnBrk="1" hangingPunct="1">
              <a:lnSpc>
                <a:spcPct val="90000"/>
              </a:lnSpc>
            </a:pPr>
            <a:r>
              <a:rPr lang="en-US" sz="2800" dirty="0" smtClean="0"/>
              <a:t>A recently published book of the time detailed the symptoms of witchcraft; the girls’ fits were much like those described in the book.</a:t>
            </a:r>
          </a:p>
          <a:p>
            <a:pPr eaLnBrk="1" hangingPunct="1">
              <a:lnSpc>
                <a:spcPct val="90000"/>
              </a:lnSpc>
            </a:pPr>
            <a:r>
              <a:rPr lang="en-US" sz="2800" dirty="0" smtClean="0"/>
              <a:t>Therefore, the Puritans of Salem were quick to believe the doctor’s diagnosis.</a:t>
            </a:r>
          </a:p>
        </p:txBody>
      </p:sp>
      <p:pic>
        <p:nvPicPr>
          <p:cNvPr id="11269" name="Picture 6" descr="MCj04326450000[1]"/>
          <p:cNvPicPr>
            <a:picLocks noGrp="1" noChangeAspect="1" noChangeArrowheads="1"/>
          </p:cNvPicPr>
          <p:nvPr>
            <p:ph sz="half" idx="2"/>
          </p:nvPr>
        </p:nvPicPr>
        <p:blipFill>
          <a:blip r:embed="rId3" cstate="print"/>
          <a:srcRect/>
          <a:stretch>
            <a:fillRect/>
          </a:stretch>
        </p:blipFill>
        <p:spPr>
          <a:xfrm>
            <a:off x="5867400" y="457200"/>
            <a:ext cx="1181100" cy="1181100"/>
          </a:xfrm>
          <a:noFill/>
        </p:spPr>
      </p:pic>
      <p:pic>
        <p:nvPicPr>
          <p:cNvPr id="11268" name="Picture 5" descr="Salem village witchcraft trials in the 1690s. (THE LIBRARY OF CONGRESS)"/>
          <p:cNvPicPr>
            <a:picLocks noChangeAspect="1" noChangeArrowheads="1"/>
          </p:cNvPicPr>
          <p:nvPr/>
        </p:nvPicPr>
        <p:blipFill>
          <a:blip r:embed="rId4" cstate="print"/>
          <a:srcRect l="11200" r="16000"/>
          <a:stretch>
            <a:fillRect/>
          </a:stretch>
        </p:blipFill>
        <p:spPr bwMode="auto">
          <a:xfrm>
            <a:off x="4953000" y="2286000"/>
            <a:ext cx="3467100"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Witchcraft in Salem	</a:t>
            </a:r>
          </a:p>
        </p:txBody>
      </p:sp>
      <p:sp>
        <p:nvSpPr>
          <p:cNvPr id="12291" name="Rectangle 3"/>
          <p:cNvSpPr>
            <a:spLocks noGrp="1" noChangeArrowheads="1"/>
          </p:cNvSpPr>
          <p:nvPr>
            <p:ph idx="1"/>
          </p:nvPr>
        </p:nvSpPr>
        <p:spPr>
          <a:xfrm>
            <a:off x="533400" y="1828800"/>
            <a:ext cx="4343400" cy="4038600"/>
          </a:xfrm>
        </p:spPr>
        <p:txBody>
          <a:bodyPr/>
          <a:lstStyle/>
          <a:p>
            <a:pPr eaLnBrk="1" hangingPunct="1"/>
            <a:r>
              <a:rPr lang="en-US" dirty="0" smtClean="0"/>
              <a:t>The girls pointed fingers at Tituba (the Parris’ slave), Sarah Good, and Sarah Osborn, which sparked a witch hunt.</a:t>
            </a:r>
          </a:p>
          <a:p>
            <a:pPr eaLnBrk="1" hangingPunct="1"/>
            <a:endParaRPr lang="en-US" dirty="0" smtClean="0"/>
          </a:p>
        </p:txBody>
      </p:sp>
      <p:pic>
        <p:nvPicPr>
          <p:cNvPr id="12292" name="Picture 5" descr="titubaswmus1"/>
          <p:cNvPicPr>
            <a:picLocks noChangeAspect="1" noChangeArrowheads="1"/>
          </p:cNvPicPr>
          <p:nvPr/>
        </p:nvPicPr>
        <p:blipFill>
          <a:blip r:embed="rId3" cstate="print"/>
          <a:srcRect l="17363" r="21202"/>
          <a:stretch>
            <a:fillRect/>
          </a:stretch>
        </p:blipFill>
        <p:spPr bwMode="auto">
          <a:xfrm>
            <a:off x="4953000" y="1981200"/>
            <a:ext cx="3505200" cy="36004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8"/>
          <p:cNvSpPr>
            <a:spLocks noGrp="1" noChangeArrowheads="1"/>
          </p:cNvSpPr>
          <p:nvPr>
            <p:ph type="title"/>
          </p:nvPr>
        </p:nvSpPr>
        <p:spPr/>
        <p:txBody>
          <a:bodyPr/>
          <a:lstStyle/>
          <a:p>
            <a:pPr eaLnBrk="1" hangingPunct="1"/>
            <a:r>
              <a:rPr lang="en-US" dirty="0" smtClean="0"/>
              <a:t>Witchcraft in Salem</a:t>
            </a:r>
          </a:p>
        </p:txBody>
      </p:sp>
      <p:pic>
        <p:nvPicPr>
          <p:cNvPr id="13317" name="Picture 5" descr="casepic1"/>
          <p:cNvPicPr>
            <a:picLocks noGrp="1" noChangeAspect="1" noChangeArrowheads="1"/>
          </p:cNvPicPr>
          <p:nvPr>
            <p:ph sz="half" idx="1"/>
          </p:nvPr>
        </p:nvPicPr>
        <p:blipFill>
          <a:blip r:embed="rId3" cstate="print"/>
          <a:srcRect/>
          <a:stretch>
            <a:fillRect/>
          </a:stretch>
        </p:blipFill>
        <p:spPr>
          <a:xfrm>
            <a:off x="5181600" y="2060575"/>
            <a:ext cx="3452813" cy="3432175"/>
          </a:xfrm>
          <a:noFill/>
        </p:spPr>
      </p:pic>
      <p:sp>
        <p:nvSpPr>
          <p:cNvPr id="13315" name="Rectangle 9"/>
          <p:cNvSpPr>
            <a:spLocks noGrp="1" noChangeArrowheads="1"/>
          </p:cNvSpPr>
          <p:nvPr>
            <p:ph sz="half" idx="2"/>
          </p:nvPr>
        </p:nvSpPr>
        <p:spPr>
          <a:xfrm>
            <a:off x="533400" y="1828800"/>
            <a:ext cx="4572000" cy="4038600"/>
          </a:xfrm>
        </p:spPr>
        <p:txBody>
          <a:bodyPr/>
          <a:lstStyle/>
          <a:p>
            <a:pPr eaLnBrk="1" hangingPunct="1">
              <a:lnSpc>
                <a:spcPct val="90000"/>
              </a:lnSpc>
            </a:pPr>
            <a:r>
              <a:rPr lang="en-US" sz="2300" dirty="0" smtClean="0"/>
              <a:t>During the next eight months of terror, more than 150 people were imprisoned for witchcraft.</a:t>
            </a:r>
          </a:p>
          <a:p>
            <a:pPr eaLnBrk="1" hangingPunct="1">
              <a:lnSpc>
                <a:spcPct val="90000"/>
              </a:lnSpc>
            </a:pPr>
            <a:r>
              <a:rPr lang="en-US" sz="2300" dirty="0" smtClean="0"/>
              <a:t>By the time court was dismissed, 27 people had been convicted, 19 hanged, and 1 pressed to death.</a:t>
            </a:r>
          </a:p>
          <a:p>
            <a:pPr eaLnBrk="1" hangingPunct="1">
              <a:lnSpc>
                <a:spcPct val="90000"/>
              </a:lnSpc>
            </a:pPr>
            <a:r>
              <a:rPr lang="en-US" sz="2300" dirty="0" smtClean="0"/>
              <a:t>The hysteria that snowballed in Salem reveals how deep the belief in the supernatural ran in colonial America.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n-US" dirty="0" smtClean="0"/>
              <a:t>McCarthyism	</a:t>
            </a:r>
          </a:p>
        </p:txBody>
      </p:sp>
      <p:pic>
        <p:nvPicPr>
          <p:cNvPr id="14340" name="Picture 5" descr="mccarthy-joseph"/>
          <p:cNvPicPr>
            <a:picLocks noGrp="1" noChangeAspect="1" noChangeArrowheads="1"/>
          </p:cNvPicPr>
          <p:nvPr>
            <p:ph idx="1"/>
          </p:nvPr>
        </p:nvPicPr>
        <p:blipFill>
          <a:blip r:embed="rId3" cstate="print"/>
          <a:srcRect/>
          <a:stretch>
            <a:fillRect/>
          </a:stretch>
        </p:blipFill>
        <p:spPr>
          <a:xfrm>
            <a:off x="4800600" y="381000"/>
            <a:ext cx="1271588" cy="1752600"/>
          </a:xfrm>
          <a:noFill/>
        </p:spPr>
      </p:pic>
      <p:sp>
        <p:nvSpPr>
          <p:cNvPr id="14339" name="Rectangle 7"/>
          <p:cNvSpPr>
            <a:spLocks noGrp="1" noChangeArrowheads="1"/>
          </p:cNvSpPr>
          <p:nvPr>
            <p:ph type="body" idx="4294967295"/>
          </p:nvPr>
        </p:nvSpPr>
        <p:spPr>
          <a:xfrm>
            <a:off x="304800" y="2209800"/>
            <a:ext cx="8839200" cy="3657600"/>
          </a:xfrm>
        </p:spPr>
        <p:txBody>
          <a:bodyPr>
            <a:noAutofit/>
          </a:bodyPr>
          <a:lstStyle/>
          <a:p>
            <a:pPr eaLnBrk="1" hangingPunct="1">
              <a:lnSpc>
                <a:spcPct val="90000"/>
              </a:lnSpc>
            </a:pPr>
            <a:r>
              <a:rPr lang="en-US" sz="2800" dirty="0" smtClean="0"/>
              <a:t>McCarthyism is the term used to describe a period of intense suspicion in the United States during the early 1950s.  </a:t>
            </a:r>
          </a:p>
          <a:p>
            <a:pPr eaLnBrk="1" hangingPunct="1">
              <a:lnSpc>
                <a:spcPct val="90000"/>
              </a:lnSpc>
            </a:pPr>
            <a:r>
              <a:rPr lang="en-US" sz="2800" dirty="0" smtClean="0"/>
              <a:t>It began when Senator Joseph McCarthy, a U.S. senator from Wisconsin, claimed that communists had infiltrated the Department of State.</a:t>
            </a:r>
          </a:p>
          <a:p>
            <a:pPr eaLnBrk="1" hangingPunct="1">
              <a:lnSpc>
                <a:spcPct val="90000"/>
              </a:lnSpc>
            </a:pPr>
            <a:r>
              <a:rPr lang="en-US" sz="2800" dirty="0" smtClean="0"/>
              <a:t>A special House Committee on Un-American Activities was formed to investigate allegations of communism.</a:t>
            </a:r>
          </a:p>
          <a:p>
            <a:pPr eaLnBrk="1" hangingPunct="1">
              <a:lnSpc>
                <a:spcPct val="90000"/>
              </a:lnSpc>
            </a:pPr>
            <a:r>
              <a:rPr lang="en-US" sz="2800" dirty="0" smtClean="0"/>
              <a:t>During this period, people from all walks of life became the subjects of aggressive “witch hunts” often based on inconclusive, questionable evidence.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1343</TotalTime>
  <Words>1099</Words>
  <Application>Microsoft Office PowerPoint</Application>
  <PresentationFormat>On-screen Show (4:3)</PresentationFormat>
  <Paragraphs>153</Paragraphs>
  <Slides>28</Slides>
  <Notes>25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Calibri</vt:lpstr>
      <vt:lpstr>Ravie</vt:lpstr>
      <vt:lpstr>Wingdings</vt:lpstr>
      <vt:lpstr>Office Theme</vt:lpstr>
      <vt:lpstr>Acrobat Document</vt:lpstr>
      <vt:lpstr> The  Crucible</vt:lpstr>
      <vt:lpstr>The Crucible is . . .</vt:lpstr>
      <vt:lpstr>Puritanism</vt:lpstr>
      <vt:lpstr>Witchcraft in Salem</vt:lpstr>
      <vt:lpstr>Witchcraft in Salem</vt:lpstr>
      <vt:lpstr>Witchcraft in Salem </vt:lpstr>
      <vt:lpstr>Witchcraft in Salem </vt:lpstr>
      <vt:lpstr>Witchcraft in Salem</vt:lpstr>
      <vt:lpstr>McCarthyism </vt:lpstr>
      <vt:lpstr>McCarthyism</vt:lpstr>
      <vt:lpstr>McCarthyism</vt:lpstr>
      <vt:lpstr>Arthur Miller </vt:lpstr>
      <vt:lpstr>Arthur Miller Continued… </vt:lpstr>
      <vt:lpstr>What does “crucible” mean?</vt:lpstr>
      <vt:lpstr>PowerPoint Presentation</vt:lpstr>
      <vt:lpstr>Abigail Williams</vt:lpstr>
      <vt:lpstr>John Proctor</vt:lpstr>
      <vt:lpstr>Elizabeth Proctor</vt:lpstr>
      <vt:lpstr>Tituba</vt:lpstr>
      <vt:lpstr>Reverend Parris</vt:lpstr>
      <vt:lpstr>Deputy Governor Danforth</vt:lpstr>
      <vt:lpstr>The Girls        </vt:lpstr>
      <vt:lpstr> Drama Basics </vt:lpstr>
      <vt:lpstr>Drama Basics (cont’d)</vt:lpstr>
      <vt:lpstr>PowerPoint Presentation</vt:lpstr>
      <vt:lpstr>American Drama</vt:lpstr>
      <vt:lpstr>American Drama (cont’d)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Crucible</dc:title>
  <dc:creator>Lisa LeAnn Ward</dc:creator>
  <cp:lastModifiedBy>Nicole Berti</cp:lastModifiedBy>
  <cp:revision>51</cp:revision>
  <cp:lastPrinted>1601-01-01T00:00:00Z</cp:lastPrinted>
  <dcterms:created xsi:type="dcterms:W3CDTF">2007-10-01T02:19:45Z</dcterms:created>
  <dcterms:modified xsi:type="dcterms:W3CDTF">2015-09-16T15:05:26Z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